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charts/chart6.xml" ContentType="application/vnd.openxmlformats-officedocument.drawingml.chart+xml"/>
  <Override PartName="/ppt/charts/style5.xml" ContentType="application/vnd.ms-office.chartstyle+xml"/>
  <Override PartName="/ppt/charts/colors5.xml" ContentType="application/vnd.ms-office.chartcolorstyle+xml"/>
  <Override PartName="/ppt/charts/chart7.xml" ContentType="application/vnd.openxmlformats-officedocument.drawingml.chart+xml"/>
  <Override PartName="/ppt/charts/style6.xml" ContentType="application/vnd.ms-office.chartstyle+xml"/>
  <Override PartName="/ppt/charts/colors6.xml" ContentType="application/vnd.ms-office.chartcolorstyle+xml"/>
  <Override PartName="/ppt/charts/chart8.xml" ContentType="application/vnd.openxmlformats-officedocument.drawingml.chart+xml"/>
  <Override PartName="/ppt/charts/style7.xml" ContentType="application/vnd.ms-office.chartstyle+xml"/>
  <Override PartName="/ppt/charts/colors7.xml" ContentType="application/vnd.ms-office.chartcolorstyle+xml"/>
  <Override PartName="/ppt/charts/chartEx1.xml" ContentType="application/vnd.ms-office.chartex+xml"/>
  <Override PartName="/ppt/charts/style8.xml" ContentType="application/vnd.ms-office.chartstyle+xml"/>
  <Override PartName="/ppt/charts/colors8.xml" ContentType="application/vnd.ms-office.chartcolorstyle+xml"/>
  <Override PartName="/ppt/charts/chartEx2.xml" ContentType="application/vnd.ms-office.chartex+xml"/>
  <Override PartName="/ppt/charts/style9.xml" ContentType="application/vnd.ms-office.chartstyle+xml"/>
  <Override PartName="/ppt/charts/colors9.xml" ContentType="application/vnd.ms-office.chartcolorstyle+xml"/>
  <Override PartName="/ppt/charts/chart9.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Ex3.xml" ContentType="application/vnd.ms-office.chartex+xml"/>
  <Override PartName="/ppt/charts/style11.xml" ContentType="application/vnd.ms-office.chartstyle+xml"/>
  <Override PartName="/ppt/charts/colors1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2"/>
  </p:notesMasterIdLst>
  <p:sldIdLst>
    <p:sldId id="256" r:id="rId2"/>
    <p:sldId id="258" r:id="rId3"/>
    <p:sldId id="259" r:id="rId4"/>
    <p:sldId id="260" r:id="rId5"/>
    <p:sldId id="261" r:id="rId6"/>
    <p:sldId id="263" r:id="rId7"/>
    <p:sldId id="262" r:id="rId8"/>
    <p:sldId id="264" r:id="rId9"/>
    <p:sldId id="265" r:id="rId10"/>
    <p:sldId id="266"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3" d="100"/>
          <a:sy n="63" d="100"/>
        </p:scale>
        <p:origin x="76" y="120"/>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Lenovo\Downloads\data%20BDM.xlsx" TargetMode="External"/></Relationships>
</file>

<file path=ppt/charts/_rels/chart2.xml.rels><?xml version="1.0" encoding="UTF-8" standalone="yes"?>
<Relationships xmlns="http://schemas.openxmlformats.org/package/2006/relationships"><Relationship Id="rId3" Type="http://schemas.openxmlformats.org/officeDocument/2006/relationships/oleObject" Target="file:///C:\Users\Lenovo\Downloads\data%20BDM.xlsx" TargetMode="External"/><Relationship Id="rId2" Type="http://schemas.microsoft.com/office/2011/relationships/chartColorStyle" Target="colors1.xml"/><Relationship Id="rId1" Type="http://schemas.microsoft.com/office/2011/relationships/chartStyle" Target="style1.xml"/></Relationships>
</file>

<file path=ppt/charts/_rels/chart3.xml.rels><?xml version="1.0" encoding="UTF-8" standalone="yes"?>
<Relationships xmlns="http://schemas.openxmlformats.org/package/2006/relationships"><Relationship Id="rId3" Type="http://schemas.openxmlformats.org/officeDocument/2006/relationships/oleObject" Target="file:///C:\Users\Lenovo\Downloads\Project%20Purchase%20II%20(3).xlsx" TargetMode="External"/><Relationship Id="rId2" Type="http://schemas.microsoft.com/office/2011/relationships/chartColorStyle" Target="colors2.xml"/><Relationship Id="rId1" Type="http://schemas.microsoft.com/office/2011/relationships/chartStyle" Target="style2.xml"/></Relationships>
</file>

<file path=ppt/charts/_rels/chart4.xml.rels><?xml version="1.0" encoding="UTF-8" standalone="yes"?>
<Relationships xmlns="http://schemas.openxmlformats.org/package/2006/relationships"><Relationship Id="rId3" Type="http://schemas.openxmlformats.org/officeDocument/2006/relationships/oleObject" Target="file:///C:\Users\Lenovo\Downloads\data%20BDM.xlsx" TargetMode="External"/><Relationship Id="rId2" Type="http://schemas.microsoft.com/office/2011/relationships/chartColorStyle" Target="colors3.xml"/><Relationship Id="rId1" Type="http://schemas.microsoft.com/office/2011/relationships/chartStyle" Target="style3.xml"/></Relationships>
</file>

<file path=ppt/charts/_rels/chart5.xml.rels><?xml version="1.0" encoding="UTF-8" standalone="yes"?>
<Relationships xmlns="http://schemas.openxmlformats.org/package/2006/relationships"><Relationship Id="rId3" Type="http://schemas.openxmlformats.org/officeDocument/2006/relationships/oleObject" Target="file:///C:\Users\Lenovo\Downloads\data%20BDM.xlsx" TargetMode="External"/><Relationship Id="rId2" Type="http://schemas.microsoft.com/office/2011/relationships/chartColorStyle" Target="colors4.xml"/><Relationship Id="rId1" Type="http://schemas.microsoft.com/office/2011/relationships/chartStyle" Target="style4.xml"/></Relationships>
</file>

<file path=ppt/charts/_rels/chart6.xml.rels><?xml version="1.0" encoding="UTF-8" standalone="yes"?>
<Relationships xmlns="http://schemas.openxmlformats.org/package/2006/relationships"><Relationship Id="rId3" Type="http://schemas.openxmlformats.org/officeDocument/2006/relationships/oleObject" Target="file:///C:\Users\Lenovo\Downloads\data%20BDM.xlsx" TargetMode="External"/><Relationship Id="rId2" Type="http://schemas.microsoft.com/office/2011/relationships/chartColorStyle" Target="colors5.xml"/><Relationship Id="rId1" Type="http://schemas.microsoft.com/office/2011/relationships/chartStyle" Target="style5.xml"/></Relationships>
</file>

<file path=ppt/charts/_rels/chart7.xml.rels><?xml version="1.0" encoding="UTF-8" standalone="yes"?>
<Relationships xmlns="http://schemas.openxmlformats.org/package/2006/relationships"><Relationship Id="rId3" Type="http://schemas.openxmlformats.org/officeDocument/2006/relationships/oleObject" Target="file:///C:\Users\Lenovo\Downloads\data%20BDM.xlsx" TargetMode="External"/><Relationship Id="rId2" Type="http://schemas.microsoft.com/office/2011/relationships/chartColorStyle" Target="colors6.xml"/><Relationship Id="rId1" Type="http://schemas.microsoft.com/office/2011/relationships/chartStyle" Target="style6.xml"/></Relationships>
</file>

<file path=ppt/charts/_rels/chart8.xml.rels><?xml version="1.0" encoding="UTF-8" standalone="yes"?>
<Relationships xmlns="http://schemas.openxmlformats.org/package/2006/relationships"><Relationship Id="rId3" Type="http://schemas.openxmlformats.org/officeDocument/2006/relationships/oleObject" Target="file:///C:\Users\Lenovo\Downloads\data%20BDM.xlsx" TargetMode="External"/><Relationship Id="rId2" Type="http://schemas.microsoft.com/office/2011/relationships/chartColorStyle" Target="colors7.xml"/><Relationship Id="rId1" Type="http://schemas.microsoft.com/office/2011/relationships/chartStyle" Target="style7.xml"/></Relationships>
</file>

<file path=ppt/charts/_rels/chart9.xml.rels><?xml version="1.0" encoding="UTF-8" standalone="yes"?>
<Relationships xmlns="http://schemas.openxmlformats.org/package/2006/relationships"><Relationship Id="rId3" Type="http://schemas.openxmlformats.org/officeDocument/2006/relationships/oleObject" Target="file:///C:\Users\Lenovo\Downloads\data%20BDM.xlsx" TargetMode="External"/><Relationship Id="rId2" Type="http://schemas.microsoft.com/office/2011/relationships/chartColorStyle" Target="colors10.xml"/><Relationship Id="rId1" Type="http://schemas.microsoft.com/office/2011/relationships/chartStyle" Target="style10.xml"/></Relationships>
</file>

<file path=ppt/charts/_rels/chartEx1.xml.rels><?xml version="1.0" encoding="UTF-8" standalone="yes"?>
<Relationships xmlns="http://schemas.openxmlformats.org/package/2006/relationships"><Relationship Id="rId3" Type="http://schemas.microsoft.com/office/2011/relationships/chartColorStyle" Target="colors8.xml"/><Relationship Id="rId2" Type="http://schemas.microsoft.com/office/2011/relationships/chartStyle" Target="style8.xml"/><Relationship Id="rId1" Type="http://schemas.openxmlformats.org/officeDocument/2006/relationships/oleObject" Target="file:///C:\Users\Lenovo\Desktop\IITM\BDM\data%20BDM.xlsx" TargetMode="External"/></Relationships>
</file>

<file path=ppt/charts/_rels/chartEx2.xml.rels><?xml version="1.0" encoding="UTF-8" standalone="yes"?>
<Relationships xmlns="http://schemas.openxmlformats.org/package/2006/relationships"><Relationship Id="rId3" Type="http://schemas.microsoft.com/office/2011/relationships/chartColorStyle" Target="colors9.xml"/><Relationship Id="rId2" Type="http://schemas.microsoft.com/office/2011/relationships/chartStyle" Target="style9.xml"/><Relationship Id="rId1" Type="http://schemas.openxmlformats.org/officeDocument/2006/relationships/oleObject" Target="file:///C:\Users\Lenovo\Desktop\IITM\BDM\data%20BDM.xlsx" TargetMode="External"/></Relationships>
</file>

<file path=ppt/charts/_rels/chartEx3.xml.rels><?xml version="1.0" encoding="UTF-8" standalone="yes"?>
<Relationships xmlns="http://schemas.openxmlformats.org/package/2006/relationships"><Relationship Id="rId3" Type="http://schemas.microsoft.com/office/2011/relationships/chartColorStyle" Target="colors11.xml"/><Relationship Id="rId2" Type="http://schemas.microsoft.com/office/2011/relationships/chartStyle" Target="style11.xml"/><Relationship Id="rId1" Type="http://schemas.openxmlformats.org/officeDocument/2006/relationships/oleObject" Target="file:///C:\Users\Lenovo\Downloads\data%20BDM.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en-US" sz="1400" b="0" i="0" u="none" strike="noStrike" kern="1200" spc="0" baseline="0">
                <a:solidFill>
                  <a:schemeClr val="tx1">
                    <a:lumMod val="65000"/>
                    <a:lumOff val="35000"/>
                  </a:schemeClr>
                </a:solidFill>
                <a:latin typeface="+mn-lt"/>
                <a:ea typeface="+mn-ea"/>
                <a:cs typeface="+mn-cs"/>
              </a:defRPr>
            </a:pPr>
            <a:r>
              <a:rPr lang="en-US" sz="2400" dirty="0">
                <a:latin typeface="Times New Roman" panose="02020603050405020304" pitchFamily="18" charset="0"/>
                <a:cs typeface="Times New Roman" panose="02020603050405020304" pitchFamily="18" charset="0"/>
              </a:rPr>
              <a:t>Revenue Analysis</a:t>
            </a:r>
          </a:p>
        </c:rich>
      </c:tx>
      <c:layout>
        <c:manualLayout>
          <c:xMode val="edge"/>
          <c:yMode val="edge"/>
          <c:x val="0.35368988323182721"/>
          <c:y val="2.1732773548534645E-2"/>
        </c:manualLayout>
      </c:layout>
      <c:overlay val="0"/>
      <c:spPr>
        <a:noFill/>
        <a:ln>
          <a:noFill/>
        </a:ln>
        <a:effectLst/>
      </c:spPr>
    </c:title>
    <c:autoTitleDeleted val="0"/>
    <c:plotArea>
      <c:layout>
        <c:manualLayout>
          <c:layoutTarget val="inner"/>
          <c:xMode val="edge"/>
          <c:yMode val="edge"/>
          <c:x val="0.18237440414271899"/>
          <c:y val="0.13317153755676805"/>
          <c:w val="0.77831411171826748"/>
          <c:h val="0.71530082987551868"/>
        </c:manualLayout>
      </c:layout>
      <c:barChart>
        <c:barDir val="col"/>
        <c:grouping val="clustered"/>
        <c:varyColors val="0"/>
        <c:ser>
          <c:idx val="0"/>
          <c:order val="0"/>
          <c:tx>
            <c:strRef>
              <c:f>'2021-22'!$I$18</c:f>
              <c:strCache>
                <c:ptCount val="1"/>
                <c:pt idx="0">
                  <c:v>Total Revenue</c:v>
                </c:pt>
              </c:strCache>
            </c:strRef>
          </c:tx>
          <c:spPr>
            <a:solidFill>
              <a:schemeClr val="accent1"/>
            </a:solidFill>
            <a:ln>
              <a:noFill/>
            </a:ln>
            <a:effectLst/>
          </c:spPr>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val>
            <c:numRef>
              <c:f>'2021-22'!$I$19:$I$22</c:f>
              <c:numCache>
                <c:formatCode>[$₹-4009]\ #,##0</c:formatCode>
                <c:ptCount val="4"/>
                <c:pt idx="0">
                  <c:v>2645802</c:v>
                </c:pt>
                <c:pt idx="1">
                  <c:v>2758498</c:v>
                </c:pt>
                <c:pt idx="2">
                  <c:v>7328152</c:v>
                </c:pt>
                <c:pt idx="3">
                  <c:v>11343692</c:v>
                </c:pt>
              </c:numCache>
            </c:numRef>
          </c:val>
          <c:extLst>
            <c:ext xmlns:c16="http://schemas.microsoft.com/office/drawing/2014/chart" uri="{C3380CC4-5D6E-409C-BE32-E72D297353CC}">
              <c16:uniqueId val="{00000000-04AA-43C8-B3E9-CDBA0EDA6B01}"/>
            </c:ext>
          </c:extLst>
        </c:ser>
        <c:ser>
          <c:idx val="1"/>
          <c:order val="1"/>
          <c:tx>
            <c:strRef>
              <c:f>'2021-22'!$J$18</c:f>
              <c:strCache>
                <c:ptCount val="1"/>
                <c:pt idx="0">
                  <c:v>FY</c:v>
                </c:pt>
              </c:strCache>
            </c:strRef>
          </c:tx>
          <c:spPr>
            <a:solidFill>
              <a:schemeClr val="accent2"/>
            </a:solidFill>
            <a:ln>
              <a:noFill/>
            </a:ln>
            <a:effectLst/>
          </c:spPr>
          <c:invertIfNegative val="0"/>
          <c:dLbls>
            <c:delete val="1"/>
          </c:dLbls>
          <c:val>
            <c:numRef>
              <c:f>'2021-22'!$J$19:$J$22</c:f>
              <c:numCache>
                <c:formatCode>General</c:formatCode>
                <c:ptCount val="4"/>
                <c:pt idx="0">
                  <c:v>0</c:v>
                </c:pt>
                <c:pt idx="1">
                  <c:v>0</c:v>
                </c:pt>
                <c:pt idx="2">
                  <c:v>0</c:v>
                </c:pt>
                <c:pt idx="3">
                  <c:v>0</c:v>
                </c:pt>
              </c:numCache>
            </c:numRef>
          </c:val>
          <c:extLst>
            <c:ext xmlns:c16="http://schemas.microsoft.com/office/drawing/2014/chart" uri="{C3380CC4-5D6E-409C-BE32-E72D297353CC}">
              <c16:uniqueId val="{00000001-04AA-43C8-B3E9-CDBA0EDA6B01}"/>
            </c:ext>
          </c:extLst>
        </c:ser>
        <c:dLbls>
          <c:dLblPos val="outEnd"/>
          <c:showLegendKey val="0"/>
          <c:showVal val="1"/>
          <c:showCatName val="0"/>
          <c:showSerName val="0"/>
          <c:showPercent val="0"/>
          <c:showBubbleSize val="0"/>
        </c:dLbls>
        <c:gapWidth val="214"/>
        <c:overlap val="-28"/>
        <c:axId val="73373568"/>
        <c:axId val="73396224"/>
      </c:barChart>
      <c:catAx>
        <c:axId val="73373568"/>
        <c:scaling>
          <c:orientation val="minMax"/>
        </c:scaling>
        <c:delete val="1"/>
        <c:axPos val="b"/>
        <c:majorGridlines/>
        <c:title>
          <c:tx>
            <c:rich>
              <a:bodyPr rot="0" spcFirstLastPara="1" vertOverflow="ellipsis" vert="horz" wrap="square" anchor="ctr" anchorCtr="1"/>
              <a:lstStyle/>
              <a:p>
                <a:pPr>
                  <a:defRPr lang="en-US" sz="1000" b="0" i="0" u="none" strike="noStrike" kern="1200" baseline="0">
                    <a:solidFill>
                      <a:schemeClr val="tx1">
                        <a:lumMod val="65000"/>
                        <a:lumOff val="35000"/>
                      </a:schemeClr>
                    </a:solidFill>
                    <a:latin typeface="+mn-lt"/>
                    <a:ea typeface="+mn-ea"/>
                    <a:cs typeface="+mn-cs"/>
                  </a:defRPr>
                </a:pPr>
                <a:r>
                  <a:rPr lang="en-US" sz="1400" dirty="0">
                    <a:latin typeface="Times New Roman" panose="02020603050405020304" pitchFamily="18" charset="0"/>
                    <a:cs typeface="Times New Roman" panose="02020603050405020304" pitchFamily="18" charset="0"/>
                  </a:rPr>
                  <a:t>Financial</a:t>
                </a:r>
                <a:r>
                  <a:rPr lang="en-US" sz="1400" baseline="0" dirty="0">
                    <a:latin typeface="Times New Roman" panose="02020603050405020304" pitchFamily="18" charset="0"/>
                    <a:cs typeface="Times New Roman" panose="02020603050405020304" pitchFamily="18" charset="0"/>
                  </a:rPr>
                  <a:t> Year</a:t>
                </a:r>
                <a:endParaRPr lang="en-US" sz="1400" dirty="0">
                  <a:latin typeface="Times New Roman" panose="02020603050405020304" pitchFamily="18" charset="0"/>
                  <a:cs typeface="Times New Roman" panose="02020603050405020304" pitchFamily="18" charset="0"/>
                </a:endParaRPr>
              </a:p>
            </c:rich>
          </c:tx>
          <c:layout>
            <c:manualLayout>
              <c:xMode val="edge"/>
              <c:yMode val="edge"/>
              <c:x val="0.45312313180235336"/>
              <c:y val="0.90473992877446341"/>
            </c:manualLayout>
          </c:layout>
          <c:overlay val="0"/>
          <c:spPr>
            <a:noFill/>
            <a:ln>
              <a:noFill/>
            </a:ln>
            <a:effectLst/>
          </c:spPr>
        </c:title>
        <c:numFmt formatCode="General" sourceLinked="1"/>
        <c:majorTickMark val="none"/>
        <c:minorTickMark val="none"/>
        <c:tickLblPos val="nextTo"/>
        <c:crossAx val="73396224"/>
        <c:crosses val="autoZero"/>
        <c:auto val="0"/>
        <c:lblAlgn val="ctr"/>
        <c:lblOffset val="100"/>
        <c:noMultiLvlLbl val="0"/>
      </c:catAx>
      <c:valAx>
        <c:axId val="7339622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lang="en-US" sz="1000" b="0" i="0" u="none" strike="noStrike" kern="1200" baseline="0">
                    <a:solidFill>
                      <a:schemeClr val="tx1">
                        <a:lumMod val="65000"/>
                        <a:lumOff val="35000"/>
                      </a:schemeClr>
                    </a:solidFill>
                    <a:latin typeface="+mn-lt"/>
                    <a:ea typeface="+mn-ea"/>
                    <a:cs typeface="+mn-cs"/>
                  </a:defRPr>
                </a:pPr>
                <a:r>
                  <a:rPr lang="en-US" sz="1400" dirty="0">
                    <a:latin typeface="Times New Roman" panose="02020603050405020304" pitchFamily="18" charset="0"/>
                    <a:cs typeface="Times New Roman" panose="02020603050405020304" pitchFamily="18" charset="0"/>
                  </a:rPr>
                  <a:t>Revenue</a:t>
                </a:r>
              </a:p>
            </c:rich>
          </c:tx>
          <c:overlay val="0"/>
          <c:spPr>
            <a:noFill/>
            <a:ln>
              <a:noFill/>
            </a:ln>
            <a:effectLst/>
          </c:spPr>
        </c:title>
        <c:numFmt formatCode="[$₹-4009]\ #,##0" sourceLinked="1"/>
        <c:majorTickMark val="none"/>
        <c:minorTickMark val="none"/>
        <c:tickLblPos val="nextTo"/>
        <c:spPr>
          <a:noFill/>
          <a:ln>
            <a:noFill/>
          </a:ln>
          <a:effectLst/>
        </c:spPr>
        <c:txPr>
          <a:bodyPr rot="-6000000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n-US"/>
          </a:p>
        </c:txPr>
        <c:crossAx val="73373568"/>
        <c:crosses val="autoZero"/>
        <c:crossBetween val="between"/>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2400" dirty="0">
                <a:latin typeface="Times New Roman" panose="02020603050405020304" pitchFamily="18" charset="0"/>
                <a:cs typeface="Times New Roman" panose="02020603050405020304" pitchFamily="18" charset="0"/>
              </a:rPr>
              <a:t>Volume</a:t>
            </a:r>
            <a:r>
              <a:rPr lang="en-US" sz="2400" baseline="0" dirty="0">
                <a:latin typeface="Times New Roman" panose="02020603050405020304" pitchFamily="18" charset="0"/>
                <a:cs typeface="Times New Roman" panose="02020603050405020304" pitchFamily="18" charset="0"/>
              </a:rPr>
              <a:t> Analysis</a:t>
            </a:r>
            <a:endParaRPr lang="en-US" sz="2400" dirty="0">
              <a:latin typeface="Times New Roman" panose="02020603050405020304" pitchFamily="18" charset="0"/>
              <a:cs typeface="Times New Roman" panose="02020603050405020304" pitchFamily="18" charset="0"/>
            </a:endParaRPr>
          </a:p>
        </c:rich>
      </c:tx>
      <c:layout>
        <c:manualLayout>
          <c:xMode val="edge"/>
          <c:yMode val="edge"/>
          <c:x val="0.30656089630587219"/>
          <c:y val="4.1493775933609957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3927449367336545"/>
          <c:y val="0.15455145064854445"/>
          <c:w val="0.83336232224703255"/>
          <c:h val="0.68906459306694545"/>
        </c:manualLayout>
      </c:layout>
      <c:barChart>
        <c:barDir val="col"/>
        <c:grouping val="clustered"/>
        <c:varyColors val="0"/>
        <c:ser>
          <c:idx val="0"/>
          <c:order val="0"/>
          <c:tx>
            <c:strRef>
              <c:f>'volume pareto 2021-22'!$C$110</c:f>
              <c:strCache>
                <c:ptCount val="1"/>
                <c:pt idx="0">
                  <c:v>Volume of Sales</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'volume pareto 2021-22'!$B$111:$B$114</c:f>
              <c:strCache>
                <c:ptCount val="4"/>
                <c:pt idx="0">
                  <c:v>2018-19</c:v>
                </c:pt>
                <c:pt idx="1">
                  <c:v>2019-20</c:v>
                </c:pt>
                <c:pt idx="2">
                  <c:v>2020-21</c:v>
                </c:pt>
                <c:pt idx="3">
                  <c:v>2021-22</c:v>
                </c:pt>
              </c:strCache>
            </c:strRef>
          </c:cat>
          <c:val>
            <c:numRef>
              <c:f>'volume pareto 2021-22'!$C$111:$C$114</c:f>
              <c:numCache>
                <c:formatCode>General</c:formatCode>
                <c:ptCount val="4"/>
                <c:pt idx="0">
                  <c:v>790</c:v>
                </c:pt>
                <c:pt idx="1">
                  <c:v>683</c:v>
                </c:pt>
                <c:pt idx="2">
                  <c:v>1773</c:v>
                </c:pt>
                <c:pt idx="3">
                  <c:v>1951</c:v>
                </c:pt>
              </c:numCache>
            </c:numRef>
          </c:val>
          <c:extLst>
            <c:ext xmlns:c16="http://schemas.microsoft.com/office/drawing/2014/chart" uri="{C3380CC4-5D6E-409C-BE32-E72D297353CC}">
              <c16:uniqueId val="{00000000-C872-4E52-AC88-9EA78555CA13}"/>
            </c:ext>
          </c:extLst>
        </c:ser>
        <c:dLbls>
          <c:dLblPos val="outEnd"/>
          <c:showLegendKey val="0"/>
          <c:showVal val="1"/>
          <c:showCatName val="0"/>
          <c:showSerName val="0"/>
          <c:showPercent val="0"/>
          <c:showBubbleSize val="0"/>
        </c:dLbls>
        <c:gapWidth val="219"/>
        <c:overlap val="-27"/>
        <c:axId val="1385189632"/>
        <c:axId val="1385184224"/>
      </c:barChart>
      <c:catAx>
        <c:axId val="1385189632"/>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400" dirty="0">
                    <a:latin typeface="Times New Roman" panose="02020603050405020304" pitchFamily="18" charset="0"/>
                    <a:cs typeface="Times New Roman" panose="02020603050405020304" pitchFamily="18" charset="0"/>
                  </a:rPr>
                  <a:t>Financial</a:t>
                </a:r>
                <a:r>
                  <a:rPr lang="en-US" sz="1400" baseline="0" dirty="0">
                    <a:latin typeface="Times New Roman" panose="02020603050405020304" pitchFamily="18" charset="0"/>
                    <a:cs typeface="Times New Roman" panose="02020603050405020304" pitchFamily="18" charset="0"/>
                  </a:rPr>
                  <a:t> Year</a:t>
                </a:r>
                <a:endParaRPr lang="en-US" sz="1400" dirty="0">
                  <a:latin typeface="Times New Roman" panose="02020603050405020304" pitchFamily="18" charset="0"/>
                  <a:cs typeface="Times New Roman" panose="02020603050405020304" pitchFamily="18" charset="0"/>
                </a:endParaRPr>
              </a:p>
            </c:rich>
          </c:tx>
          <c:layout>
            <c:manualLayout>
              <c:xMode val="edge"/>
              <c:yMode val="edge"/>
              <c:x val="0.46605352609612322"/>
              <c:y val="0.92153776096971285"/>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85184224"/>
        <c:crosses val="autoZero"/>
        <c:auto val="1"/>
        <c:lblAlgn val="ctr"/>
        <c:lblOffset val="100"/>
        <c:noMultiLvlLbl val="0"/>
      </c:catAx>
      <c:valAx>
        <c:axId val="1385184224"/>
        <c:scaling>
          <c:orientation val="minMax"/>
          <c:max val="20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400" dirty="0">
                    <a:latin typeface="Times New Roman" panose="02020603050405020304" pitchFamily="18" charset="0"/>
                    <a:cs typeface="Times New Roman" panose="02020603050405020304" pitchFamily="18" charset="0"/>
                  </a:rPr>
                  <a:t>Volume</a:t>
                </a:r>
                <a:r>
                  <a:rPr lang="en-US" sz="1400" baseline="0" dirty="0">
                    <a:latin typeface="Times New Roman" panose="02020603050405020304" pitchFamily="18" charset="0"/>
                    <a:cs typeface="Times New Roman" panose="02020603050405020304" pitchFamily="18" charset="0"/>
                  </a:rPr>
                  <a:t> of Sales</a:t>
                </a:r>
                <a:endParaRPr lang="en-US" sz="1400" dirty="0">
                  <a:latin typeface="Times New Roman" panose="02020603050405020304" pitchFamily="18" charset="0"/>
                  <a:cs typeface="Times New Roman" panose="02020603050405020304" pitchFamily="18" charset="0"/>
                </a:endParaRP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85189632"/>
        <c:crosses val="autoZero"/>
        <c:crossBetween val="between"/>
      </c:valAx>
      <c:spPr>
        <a:noFill/>
        <a:ln>
          <a:noFill/>
        </a:ln>
        <a:effectLst/>
      </c:spPr>
    </c:plotArea>
    <c:plotVisOnly val="1"/>
    <c:dispBlanksAs val="gap"/>
    <c:showDLblsOverMax val="0"/>
  </c:chart>
  <c:spPr>
    <a:solidFill>
      <a:schemeClr val="bg1"/>
    </a:solid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r>
              <a:rPr lang="en-US" sz="2000" b="0" dirty="0">
                <a:latin typeface="Times New Roman" panose="02020603050405020304" pitchFamily="18" charset="0"/>
                <a:cs typeface="Times New Roman" panose="02020603050405020304" pitchFamily="18" charset="0"/>
              </a:rPr>
              <a:t>Quarterly</a:t>
            </a:r>
            <a:r>
              <a:rPr lang="en-US" sz="2000" b="0" baseline="0" dirty="0">
                <a:latin typeface="Times New Roman" panose="02020603050405020304" pitchFamily="18" charset="0"/>
                <a:cs typeface="Times New Roman" panose="02020603050405020304" pitchFamily="18" charset="0"/>
              </a:rPr>
              <a:t> Revenue Performance</a:t>
            </a:r>
            <a:endParaRPr lang="en-US" sz="2000" b="0" dirty="0">
              <a:latin typeface="Times New Roman" panose="02020603050405020304" pitchFamily="18" charset="0"/>
              <a:cs typeface="Times New Roman" panose="02020603050405020304" pitchFamily="18" charset="0"/>
            </a:endParaRPr>
          </a:p>
        </c:rich>
      </c:tx>
      <c:layout>
        <c:manualLayout>
          <c:xMode val="edge"/>
          <c:yMode val="edge"/>
          <c:x val="0.24948027705923037"/>
          <c:y val="6.2312913042820502E-2"/>
        </c:manualLayout>
      </c:layout>
      <c:overlay val="0"/>
      <c:spPr>
        <a:noFill/>
        <a:ln>
          <a:noFill/>
        </a:ln>
        <a:effectLst/>
      </c:spPr>
      <c:txPr>
        <a:bodyPr rot="0" spcFirstLastPara="1" vertOverflow="ellipsis" vert="horz" wrap="square" anchor="ctr" anchorCtr="1"/>
        <a:lstStyle/>
        <a:p>
          <a:pPr>
            <a:defRPr sz="1800" b="1" i="0" u="none" strike="noStrike" kern="1200" baseline="0">
              <a:solidFill>
                <a:schemeClr val="tx1"/>
              </a:solidFill>
              <a:latin typeface="+mn-lt"/>
              <a:ea typeface="+mn-ea"/>
              <a:cs typeface="+mn-cs"/>
            </a:defRPr>
          </a:pPr>
          <a:endParaRPr lang="en-US"/>
        </a:p>
      </c:txPr>
    </c:title>
    <c:autoTitleDeleted val="0"/>
    <c:plotArea>
      <c:layout>
        <c:manualLayout>
          <c:layoutTarget val="inner"/>
          <c:xMode val="edge"/>
          <c:yMode val="edge"/>
          <c:x val="0.21656618488819518"/>
          <c:y val="0.16388950334073266"/>
          <c:w val="0.67848036061458838"/>
          <c:h val="0.70633547326125923"/>
        </c:manualLayout>
      </c:layout>
      <c:barChart>
        <c:barDir val="col"/>
        <c:grouping val="stacked"/>
        <c:varyColors val="0"/>
        <c:ser>
          <c:idx val="0"/>
          <c:order val="0"/>
          <c:tx>
            <c:strRef>
              <c:f>Sheet1!$B$4</c:f>
              <c:strCache>
                <c:ptCount val="1"/>
                <c:pt idx="0">
                  <c:v>Q1</c:v>
                </c:pt>
              </c:strCache>
            </c:strRef>
          </c:tx>
          <c:spPr>
            <a:solidFill>
              <a:schemeClr val="accent6"/>
            </a:solidFill>
            <a:ln>
              <a:noFill/>
            </a:ln>
            <a:effectLst/>
          </c:spPr>
          <c:invertIfNegative val="0"/>
          <c:cat>
            <c:strRef>
              <c:f>Sheet1!$C$3:$F$3</c:f>
              <c:strCache>
                <c:ptCount val="4"/>
                <c:pt idx="0">
                  <c:v>2018-19</c:v>
                </c:pt>
                <c:pt idx="1">
                  <c:v>2019-20</c:v>
                </c:pt>
                <c:pt idx="2">
                  <c:v>2020-21</c:v>
                </c:pt>
                <c:pt idx="3">
                  <c:v>2021-22</c:v>
                </c:pt>
              </c:strCache>
            </c:strRef>
          </c:cat>
          <c:val>
            <c:numRef>
              <c:f>Sheet1!$C$4:$F$4</c:f>
              <c:numCache>
                <c:formatCode>"₹"\ #,##0</c:formatCode>
                <c:ptCount val="4"/>
                <c:pt idx="0">
                  <c:v>685283</c:v>
                </c:pt>
                <c:pt idx="1">
                  <c:v>882263</c:v>
                </c:pt>
                <c:pt idx="2">
                  <c:v>957091</c:v>
                </c:pt>
                <c:pt idx="3">
                  <c:v>4930647</c:v>
                </c:pt>
              </c:numCache>
            </c:numRef>
          </c:val>
          <c:extLst>
            <c:ext xmlns:c16="http://schemas.microsoft.com/office/drawing/2014/chart" uri="{C3380CC4-5D6E-409C-BE32-E72D297353CC}">
              <c16:uniqueId val="{00000000-16C7-45A2-90B9-133EA75DFC11}"/>
            </c:ext>
          </c:extLst>
        </c:ser>
        <c:ser>
          <c:idx val="1"/>
          <c:order val="1"/>
          <c:tx>
            <c:strRef>
              <c:f>Sheet1!$B$5</c:f>
              <c:strCache>
                <c:ptCount val="1"/>
                <c:pt idx="0">
                  <c:v>Q2</c:v>
                </c:pt>
              </c:strCache>
            </c:strRef>
          </c:tx>
          <c:spPr>
            <a:solidFill>
              <a:schemeClr val="accent5"/>
            </a:solidFill>
            <a:ln>
              <a:noFill/>
            </a:ln>
            <a:effectLst/>
          </c:spPr>
          <c:invertIfNegative val="0"/>
          <c:cat>
            <c:strRef>
              <c:f>Sheet1!$C$3:$F$3</c:f>
              <c:strCache>
                <c:ptCount val="4"/>
                <c:pt idx="0">
                  <c:v>2018-19</c:v>
                </c:pt>
                <c:pt idx="1">
                  <c:v>2019-20</c:v>
                </c:pt>
                <c:pt idx="2">
                  <c:v>2020-21</c:v>
                </c:pt>
                <c:pt idx="3">
                  <c:v>2021-22</c:v>
                </c:pt>
              </c:strCache>
            </c:strRef>
          </c:cat>
          <c:val>
            <c:numRef>
              <c:f>Sheet1!$C$5:$F$5</c:f>
              <c:numCache>
                <c:formatCode>"₹"\ #,##0</c:formatCode>
                <c:ptCount val="4"/>
                <c:pt idx="0">
                  <c:v>380612</c:v>
                </c:pt>
                <c:pt idx="1">
                  <c:v>124075</c:v>
                </c:pt>
                <c:pt idx="2">
                  <c:v>2715812</c:v>
                </c:pt>
                <c:pt idx="3">
                  <c:v>4590047</c:v>
                </c:pt>
              </c:numCache>
            </c:numRef>
          </c:val>
          <c:extLst>
            <c:ext xmlns:c16="http://schemas.microsoft.com/office/drawing/2014/chart" uri="{C3380CC4-5D6E-409C-BE32-E72D297353CC}">
              <c16:uniqueId val="{00000001-16C7-45A2-90B9-133EA75DFC11}"/>
            </c:ext>
          </c:extLst>
        </c:ser>
        <c:ser>
          <c:idx val="2"/>
          <c:order val="2"/>
          <c:tx>
            <c:strRef>
              <c:f>Sheet1!$B$6</c:f>
              <c:strCache>
                <c:ptCount val="1"/>
                <c:pt idx="0">
                  <c:v>Q3</c:v>
                </c:pt>
              </c:strCache>
            </c:strRef>
          </c:tx>
          <c:spPr>
            <a:solidFill>
              <a:schemeClr val="accent4"/>
            </a:solidFill>
            <a:ln>
              <a:noFill/>
            </a:ln>
            <a:effectLst/>
          </c:spPr>
          <c:invertIfNegative val="0"/>
          <c:cat>
            <c:strRef>
              <c:f>Sheet1!$C$3:$F$3</c:f>
              <c:strCache>
                <c:ptCount val="4"/>
                <c:pt idx="0">
                  <c:v>2018-19</c:v>
                </c:pt>
                <c:pt idx="1">
                  <c:v>2019-20</c:v>
                </c:pt>
                <c:pt idx="2">
                  <c:v>2020-21</c:v>
                </c:pt>
                <c:pt idx="3">
                  <c:v>2021-22</c:v>
                </c:pt>
              </c:strCache>
            </c:strRef>
          </c:cat>
          <c:val>
            <c:numRef>
              <c:f>Sheet1!$C$6:$F$6</c:f>
              <c:numCache>
                <c:formatCode>"₹"\ #,##0</c:formatCode>
                <c:ptCount val="4"/>
                <c:pt idx="0">
                  <c:v>521745</c:v>
                </c:pt>
                <c:pt idx="1">
                  <c:v>92323</c:v>
                </c:pt>
                <c:pt idx="2">
                  <c:v>1679607</c:v>
                </c:pt>
                <c:pt idx="3">
                  <c:v>1003541</c:v>
                </c:pt>
              </c:numCache>
            </c:numRef>
          </c:val>
          <c:extLst>
            <c:ext xmlns:c16="http://schemas.microsoft.com/office/drawing/2014/chart" uri="{C3380CC4-5D6E-409C-BE32-E72D297353CC}">
              <c16:uniqueId val="{00000002-16C7-45A2-90B9-133EA75DFC11}"/>
            </c:ext>
          </c:extLst>
        </c:ser>
        <c:ser>
          <c:idx val="3"/>
          <c:order val="3"/>
          <c:tx>
            <c:strRef>
              <c:f>Sheet1!$B$7</c:f>
              <c:strCache>
                <c:ptCount val="1"/>
                <c:pt idx="0">
                  <c:v>Q4</c:v>
                </c:pt>
              </c:strCache>
            </c:strRef>
          </c:tx>
          <c:spPr>
            <a:solidFill>
              <a:schemeClr val="accent6">
                <a:lumMod val="60000"/>
              </a:schemeClr>
            </a:solidFill>
            <a:ln>
              <a:noFill/>
            </a:ln>
            <a:effectLst/>
          </c:spPr>
          <c:invertIfNegative val="0"/>
          <c:cat>
            <c:strRef>
              <c:f>Sheet1!$C$3:$F$3</c:f>
              <c:strCache>
                <c:ptCount val="4"/>
                <c:pt idx="0">
                  <c:v>2018-19</c:v>
                </c:pt>
                <c:pt idx="1">
                  <c:v>2019-20</c:v>
                </c:pt>
                <c:pt idx="2">
                  <c:v>2020-21</c:v>
                </c:pt>
                <c:pt idx="3">
                  <c:v>2021-22</c:v>
                </c:pt>
              </c:strCache>
            </c:strRef>
          </c:cat>
          <c:val>
            <c:numRef>
              <c:f>Sheet1!$C$7:$F$7</c:f>
              <c:numCache>
                <c:formatCode>"₹"\ #,##0</c:formatCode>
                <c:ptCount val="4"/>
                <c:pt idx="0">
                  <c:v>1058162</c:v>
                </c:pt>
                <c:pt idx="1">
                  <c:v>1659837</c:v>
                </c:pt>
                <c:pt idx="2">
                  <c:v>1975641</c:v>
                </c:pt>
                <c:pt idx="3">
                  <c:v>819458</c:v>
                </c:pt>
              </c:numCache>
            </c:numRef>
          </c:val>
          <c:extLst>
            <c:ext xmlns:c16="http://schemas.microsoft.com/office/drawing/2014/chart" uri="{C3380CC4-5D6E-409C-BE32-E72D297353CC}">
              <c16:uniqueId val="{00000003-16C7-45A2-90B9-133EA75DFC11}"/>
            </c:ext>
          </c:extLst>
        </c:ser>
        <c:dLbls>
          <c:showLegendKey val="0"/>
          <c:showVal val="0"/>
          <c:showCatName val="0"/>
          <c:showSerName val="0"/>
          <c:showPercent val="0"/>
          <c:showBubbleSize val="0"/>
        </c:dLbls>
        <c:gapWidth val="300"/>
        <c:overlap val="100"/>
        <c:serLines>
          <c:spPr>
            <a:ln w="9525" cap="rnd" cmpd="sng" algn="ctr">
              <a:solidFill>
                <a:schemeClr val="accent2"/>
              </a:solidFill>
              <a:prstDash val="solid"/>
              <a:round/>
            </a:ln>
            <a:effectLst/>
          </c:spPr>
        </c:serLines>
        <c:axId val="93999488"/>
        <c:axId val="94001024"/>
      </c:barChart>
      <c:catAx>
        <c:axId val="93999488"/>
        <c:scaling>
          <c:orientation val="minMax"/>
        </c:scaling>
        <c:delete val="0"/>
        <c:axPos val="b"/>
        <c:title>
          <c:tx>
            <c:rich>
              <a:bodyPr rot="0" spcFirstLastPara="1" vertOverflow="ellipsis" vert="horz" wrap="square" anchor="ctr" anchorCtr="1"/>
              <a:lstStyle/>
              <a:p>
                <a:pPr>
                  <a:defRPr sz="1000" b="1" i="0" u="none" strike="noStrike" kern="1200" baseline="0">
                    <a:solidFill>
                      <a:schemeClr val="tx1"/>
                    </a:solidFill>
                    <a:latin typeface="+mn-lt"/>
                    <a:ea typeface="+mn-ea"/>
                    <a:cs typeface="+mn-cs"/>
                  </a:defRPr>
                </a:pPr>
                <a:r>
                  <a:rPr lang="en-US" sz="1400" b="0" dirty="0">
                    <a:latin typeface="Times New Roman" panose="02020603050405020304" pitchFamily="18" charset="0"/>
                    <a:cs typeface="Times New Roman" panose="02020603050405020304" pitchFamily="18" charset="0"/>
                  </a:rPr>
                  <a:t>Financial</a:t>
                </a:r>
                <a:r>
                  <a:rPr lang="en-US" sz="1400" b="0" baseline="0" dirty="0">
                    <a:latin typeface="Times New Roman" panose="02020603050405020304" pitchFamily="18" charset="0"/>
                    <a:cs typeface="Times New Roman" panose="02020603050405020304" pitchFamily="18" charset="0"/>
                  </a:rPr>
                  <a:t> year</a:t>
                </a:r>
                <a:endParaRPr lang="en-US" sz="1400" b="0" dirty="0">
                  <a:latin typeface="Times New Roman" panose="02020603050405020304" pitchFamily="18" charset="0"/>
                  <a:cs typeface="Times New Roman" panose="02020603050405020304" pitchFamily="18" charset="0"/>
                </a:endParaRPr>
              </a:p>
            </c:rich>
          </c:tx>
          <c:overlay val="0"/>
          <c:spPr>
            <a:noFill/>
            <a:ln>
              <a:noFill/>
            </a:ln>
            <a:effectLst/>
          </c:spPr>
          <c:txPr>
            <a:bodyPr rot="0" spcFirstLastPara="1" vertOverflow="ellipsis" vert="horz" wrap="square" anchor="ctr" anchorCtr="1"/>
            <a:lstStyle/>
            <a:p>
              <a:pPr>
                <a:defRPr sz="1000" b="1" i="0" u="none" strike="noStrike" kern="1200" baseline="0">
                  <a:solidFill>
                    <a:schemeClr val="tx1"/>
                  </a:solidFill>
                  <a:latin typeface="+mn-lt"/>
                  <a:ea typeface="+mn-ea"/>
                  <a:cs typeface="+mn-cs"/>
                </a:defRPr>
              </a:pPr>
              <a:endParaRPr lang="en-US"/>
            </a:p>
          </c:txPr>
        </c:title>
        <c:numFmt formatCode="General" sourceLinked="0"/>
        <c:majorTickMark val="none"/>
        <c:minorTickMark val="none"/>
        <c:tickLblPos val="nextTo"/>
        <c:spPr>
          <a:noFill/>
          <a:ln w="9525" cap="rnd" cmpd="sng" algn="ctr">
            <a:solidFill>
              <a:schemeClr val="tx1">
                <a:tint val="75000"/>
              </a:schemeClr>
            </a:solidFill>
            <a:prstDash val="solid"/>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94001024"/>
        <c:crosses val="autoZero"/>
        <c:auto val="1"/>
        <c:lblAlgn val="ctr"/>
        <c:lblOffset val="100"/>
        <c:noMultiLvlLbl val="0"/>
      </c:catAx>
      <c:valAx>
        <c:axId val="94001024"/>
        <c:scaling>
          <c:orientation val="minMax"/>
        </c:scaling>
        <c:delete val="0"/>
        <c:axPos val="l"/>
        <c:majorGridlines>
          <c:spPr>
            <a:ln w="9525" cap="rnd" cmpd="sng" algn="ctr">
              <a:solidFill>
                <a:schemeClr val="tx1">
                  <a:tint val="75000"/>
                </a:schemeClr>
              </a:solidFill>
              <a:prstDash val="solid"/>
              <a:round/>
            </a:ln>
            <a:effectLst/>
          </c:spPr>
        </c:majorGridlines>
        <c:title>
          <c:tx>
            <c:rich>
              <a:bodyPr rot="-5400000" spcFirstLastPara="1" vertOverflow="ellipsis" vert="horz" wrap="square" anchor="ctr" anchorCtr="1"/>
              <a:lstStyle/>
              <a:p>
                <a:pPr>
                  <a:defRPr sz="1000" b="1" i="0" u="none" strike="noStrike" kern="1200" baseline="0">
                    <a:solidFill>
                      <a:schemeClr val="tx1"/>
                    </a:solidFill>
                    <a:latin typeface="+mn-lt"/>
                    <a:ea typeface="+mn-ea"/>
                    <a:cs typeface="+mn-cs"/>
                  </a:defRPr>
                </a:pPr>
                <a:r>
                  <a:rPr lang="en-US" sz="1400" b="0" dirty="0">
                    <a:latin typeface="Times New Roman" panose="02020603050405020304" pitchFamily="18" charset="0"/>
                    <a:cs typeface="Times New Roman" panose="02020603050405020304" pitchFamily="18" charset="0"/>
                  </a:rPr>
                  <a:t>Revenue</a:t>
                </a:r>
              </a:p>
            </c:rich>
          </c:tx>
          <c:overlay val="0"/>
          <c:spPr>
            <a:noFill/>
            <a:ln>
              <a:noFill/>
            </a:ln>
            <a:effectLst/>
          </c:spPr>
          <c:txPr>
            <a:bodyPr rot="-5400000" spcFirstLastPara="1" vertOverflow="ellipsis" vert="horz" wrap="square" anchor="ctr" anchorCtr="1"/>
            <a:lstStyle/>
            <a:p>
              <a:pPr>
                <a:defRPr sz="1000" b="1" i="0" u="none" strike="noStrike" kern="1200" baseline="0">
                  <a:solidFill>
                    <a:schemeClr val="tx1"/>
                  </a:solidFill>
                  <a:latin typeface="+mn-lt"/>
                  <a:ea typeface="+mn-ea"/>
                  <a:cs typeface="+mn-cs"/>
                </a:defRPr>
              </a:pPr>
              <a:endParaRPr lang="en-US"/>
            </a:p>
          </c:txPr>
        </c:title>
        <c:numFmt formatCode="&quot;₹&quot;\ #,##0" sourceLinked="1"/>
        <c:majorTickMark val="out"/>
        <c:minorTickMark val="none"/>
        <c:tickLblPos val="nextTo"/>
        <c:spPr>
          <a:noFill/>
          <a:ln w="9525" cap="rnd" cmpd="sng" algn="ctr">
            <a:solidFill>
              <a:schemeClr val="tx1">
                <a:tint val="75000"/>
              </a:schemeClr>
            </a:solidFill>
            <a:prstDash val="solid"/>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93999488"/>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legend>
    <c:plotVisOnly val="1"/>
    <c:dispBlanksAs val="gap"/>
    <c:showDLblsOverMax val="0"/>
  </c:chart>
  <c:spPr>
    <a:solidFill>
      <a:schemeClr val="bg1"/>
    </a:solidFill>
    <a:ln w="9525" cap="rnd" cmpd="sng" algn="ctr">
      <a:noFill/>
      <a:prstDash val="solid"/>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2000" dirty="0">
                <a:latin typeface="Times New Roman" panose="02020603050405020304" pitchFamily="18" charset="0"/>
                <a:cs typeface="Times New Roman" panose="02020603050405020304" pitchFamily="18" charset="0"/>
              </a:rPr>
              <a:t>Monthly Revenue Analysis</a:t>
            </a:r>
            <a:r>
              <a:rPr lang="en-US" sz="2000" baseline="0" dirty="0">
                <a:latin typeface="Times New Roman" panose="02020603050405020304" pitchFamily="18" charset="0"/>
                <a:cs typeface="Times New Roman" panose="02020603050405020304" pitchFamily="18" charset="0"/>
              </a:rPr>
              <a:t> </a:t>
            </a:r>
            <a:endParaRPr lang="en-US" sz="2000" dirty="0">
              <a:latin typeface="Times New Roman" panose="02020603050405020304" pitchFamily="18" charset="0"/>
              <a:cs typeface="Times New Roman" panose="02020603050405020304" pitchFamily="18" charset="0"/>
            </a:endParaRPr>
          </a:p>
        </c:rich>
      </c:tx>
      <c:layout>
        <c:manualLayout>
          <c:xMode val="edge"/>
          <c:yMode val="edge"/>
          <c:x val="0.26396998209158873"/>
          <c:y val="5.1927438151661238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7584974507001852"/>
          <c:y val="0.15674419869318673"/>
          <c:w val="0.79359466348294916"/>
          <c:h val="0.71987682157466493"/>
        </c:manualLayout>
      </c:layout>
      <c:lineChart>
        <c:grouping val="standard"/>
        <c:varyColors val="0"/>
        <c:ser>
          <c:idx val="0"/>
          <c:order val="0"/>
          <c:tx>
            <c:strRef>
              <c:f>'Month wise'!$O$1</c:f>
              <c:strCache>
                <c:ptCount val="1"/>
                <c:pt idx="0">
                  <c:v>FY 2018-19</c:v>
                </c:pt>
              </c:strCache>
            </c:strRef>
          </c:tx>
          <c:spPr>
            <a:ln w="28575" cap="rnd">
              <a:solidFill>
                <a:schemeClr val="accent1"/>
              </a:solidFill>
              <a:round/>
            </a:ln>
            <a:effectLst/>
          </c:spPr>
          <c:marker>
            <c:symbol val="none"/>
          </c:marker>
          <c:cat>
            <c:strRef>
              <c:f>'Month wise'!$N$2:$N$13</c:f>
              <c:strCache>
                <c:ptCount val="12"/>
                <c:pt idx="0">
                  <c:v>Apr</c:v>
                </c:pt>
                <c:pt idx="1">
                  <c:v>May</c:v>
                </c:pt>
                <c:pt idx="2">
                  <c:v>Jun</c:v>
                </c:pt>
                <c:pt idx="3">
                  <c:v>Jul</c:v>
                </c:pt>
                <c:pt idx="4">
                  <c:v>Aug</c:v>
                </c:pt>
                <c:pt idx="5">
                  <c:v>Sep</c:v>
                </c:pt>
                <c:pt idx="6">
                  <c:v>Oct</c:v>
                </c:pt>
                <c:pt idx="7">
                  <c:v>Nov</c:v>
                </c:pt>
                <c:pt idx="8">
                  <c:v>Dec</c:v>
                </c:pt>
                <c:pt idx="9">
                  <c:v>Jan</c:v>
                </c:pt>
                <c:pt idx="10">
                  <c:v>Feb</c:v>
                </c:pt>
                <c:pt idx="11">
                  <c:v>Mar</c:v>
                </c:pt>
              </c:strCache>
            </c:strRef>
          </c:cat>
          <c:val>
            <c:numRef>
              <c:f>'Month wise'!$O$2:$O$13</c:f>
              <c:numCache>
                <c:formatCode>[$₹-4009]\ #,##0</c:formatCode>
                <c:ptCount val="12"/>
                <c:pt idx="0">
                  <c:v>145740</c:v>
                </c:pt>
                <c:pt idx="1">
                  <c:v>278670</c:v>
                </c:pt>
                <c:pt idx="2">
                  <c:v>229320</c:v>
                </c:pt>
                <c:pt idx="3">
                  <c:v>249795</c:v>
                </c:pt>
                <c:pt idx="4">
                  <c:v>77792.399999999994</c:v>
                </c:pt>
                <c:pt idx="5">
                  <c:v>67841.065384615373</c:v>
                </c:pt>
                <c:pt idx="6">
                  <c:v>729932.7</c:v>
                </c:pt>
                <c:pt idx="7">
                  <c:v>131670</c:v>
                </c:pt>
                <c:pt idx="8">
                  <c:v>267841.06538461498</c:v>
                </c:pt>
                <c:pt idx="9">
                  <c:v>223464.15</c:v>
                </c:pt>
                <c:pt idx="10">
                  <c:v>543979.80000000005</c:v>
                </c:pt>
                <c:pt idx="11">
                  <c:v>35437.5</c:v>
                </c:pt>
              </c:numCache>
            </c:numRef>
          </c:val>
          <c:smooth val="0"/>
          <c:extLst>
            <c:ext xmlns:c16="http://schemas.microsoft.com/office/drawing/2014/chart" uri="{C3380CC4-5D6E-409C-BE32-E72D297353CC}">
              <c16:uniqueId val="{00000000-902B-462A-B00A-B930015E2BCC}"/>
            </c:ext>
          </c:extLst>
        </c:ser>
        <c:ser>
          <c:idx val="1"/>
          <c:order val="1"/>
          <c:tx>
            <c:strRef>
              <c:f>'Month wise'!$P$1</c:f>
              <c:strCache>
                <c:ptCount val="1"/>
                <c:pt idx="0">
                  <c:v>FY 2019-20</c:v>
                </c:pt>
              </c:strCache>
            </c:strRef>
          </c:tx>
          <c:spPr>
            <a:ln w="28575" cap="rnd">
              <a:solidFill>
                <a:schemeClr val="accent2"/>
              </a:solidFill>
              <a:round/>
            </a:ln>
            <a:effectLst/>
          </c:spPr>
          <c:marker>
            <c:symbol val="none"/>
          </c:marker>
          <c:cat>
            <c:strRef>
              <c:f>'Month wise'!$N$2:$N$13</c:f>
              <c:strCache>
                <c:ptCount val="12"/>
                <c:pt idx="0">
                  <c:v>Apr</c:v>
                </c:pt>
                <c:pt idx="1">
                  <c:v>May</c:v>
                </c:pt>
                <c:pt idx="2">
                  <c:v>Jun</c:v>
                </c:pt>
                <c:pt idx="3">
                  <c:v>Jul</c:v>
                </c:pt>
                <c:pt idx="4">
                  <c:v>Aug</c:v>
                </c:pt>
                <c:pt idx="5">
                  <c:v>Sep</c:v>
                </c:pt>
                <c:pt idx="6">
                  <c:v>Oct</c:v>
                </c:pt>
                <c:pt idx="7">
                  <c:v>Nov</c:v>
                </c:pt>
                <c:pt idx="8">
                  <c:v>Dec</c:v>
                </c:pt>
                <c:pt idx="9">
                  <c:v>Jan</c:v>
                </c:pt>
                <c:pt idx="10">
                  <c:v>Feb</c:v>
                </c:pt>
                <c:pt idx="11">
                  <c:v>Mar</c:v>
                </c:pt>
              </c:strCache>
            </c:strRef>
          </c:cat>
          <c:val>
            <c:numRef>
              <c:f>'Month wise'!$P$2:$P$13</c:f>
              <c:numCache>
                <c:formatCode>[$₹-4009]\ #,##0</c:formatCode>
                <c:ptCount val="12"/>
                <c:pt idx="0">
                  <c:v>282345</c:v>
                </c:pt>
                <c:pt idx="1">
                  <c:v>296100</c:v>
                </c:pt>
                <c:pt idx="2">
                  <c:v>279499.5</c:v>
                </c:pt>
                <c:pt idx="3">
                  <c:v>12075</c:v>
                </c:pt>
                <c:pt idx="4">
                  <c:v>154817.25</c:v>
                </c:pt>
                <c:pt idx="5">
                  <c:v>119934.69782608697</c:v>
                </c:pt>
                <c:pt idx="6">
                  <c:v>519934.69782608701</c:v>
                </c:pt>
                <c:pt idx="7">
                  <c:v>119934.69782608697</c:v>
                </c:pt>
                <c:pt idx="8">
                  <c:v>234220.35</c:v>
                </c:pt>
                <c:pt idx="9">
                  <c:v>1004808</c:v>
                </c:pt>
                <c:pt idx="10">
                  <c:v>326363.09999999998</c:v>
                </c:pt>
                <c:pt idx="11">
                  <c:v>168269.85</c:v>
                </c:pt>
              </c:numCache>
            </c:numRef>
          </c:val>
          <c:smooth val="0"/>
          <c:extLst>
            <c:ext xmlns:c16="http://schemas.microsoft.com/office/drawing/2014/chart" uri="{C3380CC4-5D6E-409C-BE32-E72D297353CC}">
              <c16:uniqueId val="{00000001-902B-462A-B00A-B930015E2BCC}"/>
            </c:ext>
          </c:extLst>
        </c:ser>
        <c:ser>
          <c:idx val="2"/>
          <c:order val="2"/>
          <c:tx>
            <c:strRef>
              <c:f>'Month wise'!$Q$1</c:f>
              <c:strCache>
                <c:ptCount val="1"/>
                <c:pt idx="0">
                  <c:v>FY 2020-21</c:v>
                </c:pt>
              </c:strCache>
            </c:strRef>
          </c:tx>
          <c:spPr>
            <a:ln w="28575" cap="rnd">
              <a:solidFill>
                <a:schemeClr val="accent3"/>
              </a:solidFill>
              <a:round/>
            </a:ln>
            <a:effectLst/>
          </c:spPr>
          <c:marker>
            <c:symbol val="none"/>
          </c:marker>
          <c:cat>
            <c:strRef>
              <c:f>'Month wise'!$N$2:$N$13</c:f>
              <c:strCache>
                <c:ptCount val="12"/>
                <c:pt idx="0">
                  <c:v>Apr</c:v>
                </c:pt>
                <c:pt idx="1">
                  <c:v>May</c:v>
                </c:pt>
                <c:pt idx="2">
                  <c:v>Jun</c:v>
                </c:pt>
                <c:pt idx="3">
                  <c:v>Jul</c:v>
                </c:pt>
                <c:pt idx="4">
                  <c:v>Aug</c:v>
                </c:pt>
                <c:pt idx="5">
                  <c:v>Sep</c:v>
                </c:pt>
                <c:pt idx="6">
                  <c:v>Oct</c:v>
                </c:pt>
                <c:pt idx="7">
                  <c:v>Nov</c:v>
                </c:pt>
                <c:pt idx="8">
                  <c:v>Dec</c:v>
                </c:pt>
                <c:pt idx="9">
                  <c:v>Jan</c:v>
                </c:pt>
                <c:pt idx="10">
                  <c:v>Feb</c:v>
                </c:pt>
                <c:pt idx="11">
                  <c:v>Mar</c:v>
                </c:pt>
              </c:strCache>
            </c:strRef>
          </c:cat>
          <c:val>
            <c:numRef>
              <c:f>'Month wise'!$Q$2:$Q$13</c:f>
              <c:numCache>
                <c:formatCode>[$₹-4009]\ #,##0</c:formatCode>
                <c:ptCount val="12"/>
                <c:pt idx="0">
                  <c:v>490402.5</c:v>
                </c:pt>
                <c:pt idx="1">
                  <c:v>21281.4</c:v>
                </c:pt>
                <c:pt idx="2">
                  <c:v>750136.8</c:v>
                </c:pt>
                <c:pt idx="3">
                  <c:v>901354.65</c:v>
                </c:pt>
                <c:pt idx="4">
                  <c:v>1185068.8</c:v>
                </c:pt>
                <c:pt idx="5">
                  <c:v>3006752.7</c:v>
                </c:pt>
                <c:pt idx="6">
                  <c:v>567210</c:v>
                </c:pt>
                <c:pt idx="7">
                  <c:v>192960.6</c:v>
                </c:pt>
                <c:pt idx="8">
                  <c:v>178735.40487804878</c:v>
                </c:pt>
                <c:pt idx="9">
                  <c:v>234498.6</c:v>
                </c:pt>
                <c:pt idx="10">
                  <c:v>738434.55</c:v>
                </c:pt>
                <c:pt idx="11">
                  <c:v>240051</c:v>
                </c:pt>
              </c:numCache>
            </c:numRef>
          </c:val>
          <c:smooth val="0"/>
          <c:extLst>
            <c:ext xmlns:c16="http://schemas.microsoft.com/office/drawing/2014/chart" uri="{C3380CC4-5D6E-409C-BE32-E72D297353CC}">
              <c16:uniqueId val="{00000002-902B-462A-B00A-B930015E2BCC}"/>
            </c:ext>
          </c:extLst>
        </c:ser>
        <c:ser>
          <c:idx val="3"/>
          <c:order val="3"/>
          <c:tx>
            <c:strRef>
              <c:f>'Month wise'!$R$1</c:f>
              <c:strCache>
                <c:ptCount val="1"/>
                <c:pt idx="0">
                  <c:v>FY 2021-22</c:v>
                </c:pt>
              </c:strCache>
            </c:strRef>
          </c:tx>
          <c:spPr>
            <a:ln w="28575" cap="rnd">
              <a:solidFill>
                <a:schemeClr val="accent4"/>
              </a:solidFill>
              <a:round/>
            </a:ln>
            <a:effectLst/>
          </c:spPr>
          <c:marker>
            <c:symbol val="none"/>
          </c:marker>
          <c:cat>
            <c:strRef>
              <c:f>'Month wise'!$N$2:$N$13</c:f>
              <c:strCache>
                <c:ptCount val="12"/>
                <c:pt idx="0">
                  <c:v>Apr</c:v>
                </c:pt>
                <c:pt idx="1">
                  <c:v>May</c:v>
                </c:pt>
                <c:pt idx="2">
                  <c:v>Jun</c:v>
                </c:pt>
                <c:pt idx="3">
                  <c:v>Jul</c:v>
                </c:pt>
                <c:pt idx="4">
                  <c:v>Aug</c:v>
                </c:pt>
                <c:pt idx="5">
                  <c:v>Sep</c:v>
                </c:pt>
                <c:pt idx="6">
                  <c:v>Oct</c:v>
                </c:pt>
                <c:pt idx="7">
                  <c:v>Nov</c:v>
                </c:pt>
                <c:pt idx="8">
                  <c:v>Dec</c:v>
                </c:pt>
                <c:pt idx="9">
                  <c:v>Jan</c:v>
                </c:pt>
                <c:pt idx="10">
                  <c:v>Feb</c:v>
                </c:pt>
                <c:pt idx="11">
                  <c:v>Mar</c:v>
                </c:pt>
              </c:strCache>
            </c:strRef>
          </c:cat>
          <c:val>
            <c:numRef>
              <c:f>'Month wise'!$R$2:$R$13</c:f>
              <c:numCache>
                <c:formatCode>[$₹-4009]\ #,##0</c:formatCode>
                <c:ptCount val="12"/>
                <c:pt idx="0">
                  <c:v>1320337.2000000002</c:v>
                </c:pt>
                <c:pt idx="1">
                  <c:v>1201359.6000000001</c:v>
                </c:pt>
                <c:pt idx="2">
                  <c:v>2408949.9</c:v>
                </c:pt>
                <c:pt idx="3">
                  <c:v>842675.39999999991</c:v>
                </c:pt>
                <c:pt idx="4">
                  <c:v>1588591.2</c:v>
                </c:pt>
                <c:pt idx="5">
                  <c:v>2158780.0499999998</c:v>
                </c:pt>
                <c:pt idx="6">
                  <c:v>384615</c:v>
                </c:pt>
                <c:pt idx="7">
                  <c:v>391161.78620689665</c:v>
                </c:pt>
                <c:pt idx="8">
                  <c:v>618925.65</c:v>
                </c:pt>
                <c:pt idx="9">
                  <c:v>391161.78620689665</c:v>
                </c:pt>
                <c:pt idx="10">
                  <c:v>654790.5</c:v>
                </c:pt>
                <c:pt idx="11">
                  <c:v>164667.29999999999</c:v>
                </c:pt>
              </c:numCache>
            </c:numRef>
          </c:val>
          <c:smooth val="0"/>
          <c:extLst>
            <c:ext xmlns:c16="http://schemas.microsoft.com/office/drawing/2014/chart" uri="{C3380CC4-5D6E-409C-BE32-E72D297353CC}">
              <c16:uniqueId val="{00000003-902B-462A-B00A-B930015E2BCC}"/>
            </c:ext>
          </c:extLst>
        </c:ser>
        <c:dLbls>
          <c:showLegendKey val="0"/>
          <c:showVal val="0"/>
          <c:showCatName val="0"/>
          <c:showSerName val="0"/>
          <c:showPercent val="0"/>
          <c:showBubbleSize val="0"/>
        </c:dLbls>
        <c:smooth val="0"/>
        <c:axId val="1370196176"/>
        <c:axId val="1370196592"/>
      </c:lineChart>
      <c:catAx>
        <c:axId val="1370196176"/>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400" dirty="0">
                    <a:latin typeface="Times New Roman" panose="02020603050405020304" pitchFamily="18" charset="0"/>
                    <a:cs typeface="Times New Roman" panose="02020603050405020304" pitchFamily="18" charset="0"/>
                  </a:rPr>
                  <a:t>Months</a:t>
                </a:r>
              </a:p>
            </c:rich>
          </c:tx>
          <c:layout>
            <c:manualLayout>
              <c:xMode val="edge"/>
              <c:yMode val="edge"/>
              <c:x val="0.48179001418718304"/>
              <c:y val="0.92591446978507974"/>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70196592"/>
        <c:crosses val="autoZero"/>
        <c:auto val="1"/>
        <c:lblAlgn val="ctr"/>
        <c:lblOffset val="100"/>
        <c:noMultiLvlLbl val="0"/>
      </c:catAx>
      <c:valAx>
        <c:axId val="1370196592"/>
        <c:scaling>
          <c:orientation val="minMax"/>
          <c:max val="3000000"/>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400" dirty="0">
                    <a:latin typeface="Times New Roman" panose="02020603050405020304" pitchFamily="18" charset="0"/>
                    <a:cs typeface="Times New Roman" panose="02020603050405020304" pitchFamily="18" charset="0"/>
                  </a:rPr>
                  <a:t>Revenue</a:t>
                </a:r>
              </a:p>
            </c:rich>
          </c:tx>
          <c:layout>
            <c:manualLayout>
              <c:xMode val="edge"/>
              <c:yMode val="edge"/>
              <c:x val="1.5520967657185284E-2"/>
              <c:y val="0.40505814135343754"/>
            </c:manualLayout>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4009]\ #,##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70196176"/>
        <c:crosses val="autoZero"/>
        <c:crossBetween val="between"/>
      </c:valAx>
      <c:spPr>
        <a:noFill/>
        <a:ln>
          <a:solidFill>
            <a:schemeClr val="tx1"/>
          </a:solidFill>
        </a:ln>
        <a:effectLst/>
      </c:spPr>
    </c:plotArea>
    <c:legend>
      <c:legendPos val="t"/>
      <c:layout>
        <c:manualLayout>
          <c:xMode val="edge"/>
          <c:yMode val="edge"/>
          <c:x val="0.69196154386182529"/>
          <c:y val="0.18692589770580897"/>
          <c:w val="0.25495668473012911"/>
          <c:h val="0.16607478246185528"/>
        </c:manualLayout>
      </c:layout>
      <c:overlay val="1"/>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legend>
    <c:plotVisOnly val="1"/>
    <c:dispBlanksAs val="gap"/>
    <c:showDLblsOverMax val="0"/>
  </c:chart>
  <c:spPr>
    <a:solidFill>
      <a:schemeClr val="bg1"/>
    </a:solid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cap="all" spc="5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a:t>Volume of Sales (2021-22)</a:t>
            </a:r>
          </a:p>
        </c:rich>
      </c:tx>
      <c:overlay val="0"/>
      <c:spPr>
        <a:noFill/>
        <a:ln>
          <a:noFill/>
        </a:ln>
        <a:effectLst/>
      </c:spPr>
      <c:txPr>
        <a:bodyPr rot="0" spcFirstLastPara="1" vertOverflow="ellipsis" vert="horz" wrap="square" anchor="ctr" anchorCtr="1"/>
        <a:lstStyle/>
        <a:p>
          <a:pPr>
            <a:defRPr sz="1400" b="1" i="0" u="none" strike="noStrike" kern="1200" cap="all" spc="5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autoTitleDeleted val="0"/>
    <c:plotArea>
      <c:layout>
        <c:manualLayout>
          <c:layoutTarget val="inner"/>
          <c:xMode val="edge"/>
          <c:yMode val="edge"/>
          <c:x val="0.2654203590050877"/>
          <c:y val="0.28265330470054878"/>
          <c:w val="0.51278997495226786"/>
          <c:h val="0.71229619024894619"/>
        </c:manualLayout>
      </c:layout>
      <c:pieChart>
        <c:varyColors val="1"/>
        <c:ser>
          <c:idx val="0"/>
          <c:order val="0"/>
          <c:tx>
            <c:strRef>
              <c:f>'pie chart'!$E$1</c:f>
              <c:strCache>
                <c:ptCount val="1"/>
                <c:pt idx="0">
                  <c:v>No.of Units (2021-22)</c:v>
                </c:pt>
              </c:strCache>
            </c:strRef>
          </c:tx>
          <c:dPt>
            <c:idx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1-8DC3-4277-B167-7BED1777F681}"/>
              </c:ext>
            </c:extLst>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3-8DC3-4277-B167-7BED1777F681}"/>
              </c:ext>
            </c:extLst>
          </c:dPt>
          <c:dPt>
            <c:idx val="2"/>
            <c:bubble3D val="0"/>
            <c:spPr>
              <a:solidFill>
                <a:schemeClr val="accent3"/>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5-8DC3-4277-B167-7BED1777F681}"/>
              </c:ext>
            </c:extLst>
          </c:dPt>
          <c:dPt>
            <c:idx val="3"/>
            <c:bubble3D val="0"/>
            <c:spPr>
              <a:solidFill>
                <a:schemeClr val="accent4"/>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7-8DC3-4277-B167-7BED1777F681}"/>
              </c:ext>
            </c:extLst>
          </c:dPt>
          <c:dPt>
            <c:idx val="4"/>
            <c:bubble3D val="0"/>
            <c:spPr>
              <a:solidFill>
                <a:schemeClr val="accent5"/>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9-8DC3-4277-B167-7BED1777F681}"/>
              </c:ext>
            </c:extLst>
          </c:dPt>
          <c:dPt>
            <c:idx val="5"/>
            <c:bubble3D val="0"/>
            <c:spPr>
              <a:solidFill>
                <a:schemeClr val="accent6"/>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B-8DC3-4277-B167-7BED1777F681}"/>
              </c:ext>
            </c:extLst>
          </c:dPt>
          <c:dPt>
            <c:idx val="6"/>
            <c:bubble3D val="0"/>
            <c:spPr>
              <a:solidFill>
                <a:schemeClr val="accent1">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D-8DC3-4277-B167-7BED1777F681}"/>
              </c:ext>
            </c:extLst>
          </c:dPt>
          <c:dPt>
            <c:idx val="7"/>
            <c:bubble3D val="0"/>
            <c:spPr>
              <a:solidFill>
                <a:schemeClr val="accent2">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F-8DC3-4277-B167-7BED1777F681}"/>
              </c:ext>
            </c:extLst>
          </c:dPt>
          <c:dLbls>
            <c:spPr>
              <a:noFill/>
              <a:ln>
                <a:noFill/>
              </a:ln>
              <a:effectLst/>
            </c:spPr>
            <c:txPr>
              <a:bodyPr rot="0" spcFirstLastPara="1" vertOverflow="ellipsis" vert="horz" wrap="square" anchor="ctr" anchorCtr="1"/>
              <a:lstStyle/>
              <a:p>
                <a:pPr>
                  <a:defRPr sz="900" b="1" i="0" u="none" strike="noStrike" kern="1200" baseline="0">
                    <a:solidFill>
                      <a:schemeClr val="lt1"/>
                    </a:solidFill>
                    <a:latin typeface="Times New Roman" panose="02020603050405020304" pitchFamily="18" charset="0"/>
                    <a:ea typeface="+mn-ea"/>
                    <a:cs typeface="Times New Roman" panose="02020603050405020304" pitchFamily="18" charset="0"/>
                  </a:defRPr>
                </a:pPr>
                <a:endParaRPr lang="en-US"/>
              </a:p>
            </c:txPr>
            <c:dLblPos val="inEnd"/>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'pie chart'!$D$2:$D$9</c:f>
              <c:strCache>
                <c:ptCount val="8"/>
                <c:pt idx="0">
                  <c:v>O_04</c:v>
                </c:pt>
                <c:pt idx="1">
                  <c:v>U_01</c:v>
                </c:pt>
                <c:pt idx="2">
                  <c:v>W_02</c:v>
                </c:pt>
                <c:pt idx="3">
                  <c:v>A_03</c:v>
                </c:pt>
                <c:pt idx="4">
                  <c:v>U_05</c:v>
                </c:pt>
                <c:pt idx="5">
                  <c:v>O_01</c:v>
                </c:pt>
                <c:pt idx="6">
                  <c:v>A_06</c:v>
                </c:pt>
                <c:pt idx="7">
                  <c:v>others</c:v>
                </c:pt>
              </c:strCache>
            </c:strRef>
          </c:cat>
          <c:val>
            <c:numRef>
              <c:f>'pie chart'!$E$2:$E$9</c:f>
              <c:numCache>
                <c:formatCode>General</c:formatCode>
                <c:ptCount val="8"/>
                <c:pt idx="0">
                  <c:v>700</c:v>
                </c:pt>
                <c:pt idx="1">
                  <c:v>447</c:v>
                </c:pt>
                <c:pt idx="2">
                  <c:v>434</c:v>
                </c:pt>
                <c:pt idx="3">
                  <c:v>90</c:v>
                </c:pt>
                <c:pt idx="4">
                  <c:v>72</c:v>
                </c:pt>
                <c:pt idx="5">
                  <c:v>70</c:v>
                </c:pt>
                <c:pt idx="6">
                  <c:v>60</c:v>
                </c:pt>
                <c:pt idx="7">
                  <c:v>78</c:v>
                </c:pt>
              </c:numCache>
            </c:numRef>
          </c:val>
          <c:extLst>
            <c:ext xmlns:c16="http://schemas.microsoft.com/office/drawing/2014/chart" uri="{C3380CC4-5D6E-409C-BE32-E72D297353CC}">
              <c16:uniqueId val="{00000010-8DC3-4277-B167-7BED1777F681}"/>
            </c:ext>
          </c:extLst>
        </c:ser>
        <c:dLbls>
          <c:dLblPos val="inEnd"/>
          <c:showLegendKey val="0"/>
          <c:showVal val="0"/>
          <c:showCatName val="0"/>
          <c:showSerName val="0"/>
          <c:showPercent val="1"/>
          <c:showBubbleSize val="0"/>
          <c:showLeaderLines val="1"/>
        </c:dLbls>
        <c:firstSliceAng val="0"/>
      </c:pieChart>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Times New Roman" panose="02020603050405020304" pitchFamily="18" charset="0"/>
          <a:cs typeface="Times New Roman" panose="02020603050405020304" pitchFamily="18" charset="0"/>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cap="all" spc="5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a:t>Volume of Sales (2020-21)</a:t>
            </a:r>
          </a:p>
        </c:rich>
      </c:tx>
      <c:overlay val="0"/>
      <c:spPr>
        <a:noFill/>
        <a:ln>
          <a:noFill/>
        </a:ln>
        <a:effectLst/>
      </c:spPr>
      <c:txPr>
        <a:bodyPr rot="0" spcFirstLastPara="1" vertOverflow="ellipsis" vert="horz" wrap="square" anchor="ctr" anchorCtr="1"/>
        <a:lstStyle/>
        <a:p>
          <a:pPr>
            <a:defRPr sz="1400" b="1" i="0" u="none" strike="noStrike" kern="1200" cap="all" spc="5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autoTitleDeleted val="0"/>
    <c:plotArea>
      <c:layout>
        <c:manualLayout>
          <c:layoutTarget val="inner"/>
          <c:xMode val="edge"/>
          <c:yMode val="edge"/>
          <c:x val="0.24937654028163261"/>
          <c:y val="0.30452646544181977"/>
          <c:w val="0.46002547472450339"/>
          <c:h val="0.68474956255468067"/>
        </c:manualLayout>
      </c:layout>
      <c:pieChart>
        <c:varyColors val="1"/>
        <c:ser>
          <c:idx val="0"/>
          <c:order val="0"/>
          <c:tx>
            <c:strRef>
              <c:f>'pie chart'!$L$1</c:f>
              <c:strCache>
                <c:ptCount val="1"/>
                <c:pt idx="0">
                  <c:v>No.of units</c:v>
                </c:pt>
              </c:strCache>
            </c:strRef>
          </c:tx>
          <c:dPt>
            <c:idx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1-E57A-4F42-A588-CE75E096DB0C}"/>
              </c:ext>
            </c:extLst>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3-E57A-4F42-A588-CE75E096DB0C}"/>
              </c:ext>
            </c:extLst>
          </c:dPt>
          <c:dPt>
            <c:idx val="2"/>
            <c:bubble3D val="0"/>
            <c:spPr>
              <a:solidFill>
                <a:schemeClr val="accent3"/>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5-E57A-4F42-A588-CE75E096DB0C}"/>
              </c:ext>
            </c:extLst>
          </c:dPt>
          <c:dPt>
            <c:idx val="3"/>
            <c:bubble3D val="0"/>
            <c:spPr>
              <a:solidFill>
                <a:schemeClr val="accent4"/>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7-E57A-4F42-A588-CE75E096DB0C}"/>
              </c:ext>
            </c:extLst>
          </c:dPt>
          <c:dPt>
            <c:idx val="4"/>
            <c:bubble3D val="0"/>
            <c:spPr>
              <a:solidFill>
                <a:schemeClr val="accent5"/>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9-E57A-4F42-A588-CE75E096DB0C}"/>
              </c:ext>
            </c:extLst>
          </c:dPt>
          <c:dPt>
            <c:idx val="5"/>
            <c:bubble3D val="0"/>
            <c:spPr>
              <a:solidFill>
                <a:schemeClr val="accent6"/>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B-E57A-4F42-A588-CE75E096DB0C}"/>
              </c:ext>
            </c:extLst>
          </c:dPt>
          <c:dPt>
            <c:idx val="6"/>
            <c:bubble3D val="0"/>
            <c:spPr>
              <a:solidFill>
                <a:schemeClr val="accent1">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D-E57A-4F42-A588-CE75E096DB0C}"/>
              </c:ext>
            </c:extLst>
          </c:dPt>
          <c:dPt>
            <c:idx val="7"/>
            <c:bubble3D val="0"/>
            <c:spPr>
              <a:solidFill>
                <a:schemeClr val="accent2">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F-E57A-4F42-A588-CE75E096DB0C}"/>
              </c:ext>
            </c:extLst>
          </c:dPt>
          <c:dPt>
            <c:idx val="8"/>
            <c:bubble3D val="0"/>
            <c:spPr>
              <a:solidFill>
                <a:schemeClr val="accent3">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11-E57A-4F42-A588-CE75E096DB0C}"/>
              </c:ext>
            </c:extLst>
          </c:dPt>
          <c:dPt>
            <c:idx val="9"/>
            <c:bubble3D val="0"/>
            <c:spPr>
              <a:solidFill>
                <a:schemeClr val="accent4">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13-E57A-4F42-A588-CE75E096DB0C}"/>
              </c:ext>
            </c:extLst>
          </c:dPt>
          <c:dPt>
            <c:idx val="10"/>
            <c:bubble3D val="0"/>
            <c:spPr>
              <a:solidFill>
                <a:schemeClr val="accent5">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15-E57A-4F42-A588-CE75E096DB0C}"/>
              </c:ext>
            </c:extLst>
          </c:dPt>
          <c:dLbls>
            <c:spPr>
              <a:noFill/>
              <a:ln>
                <a:noFill/>
              </a:ln>
              <a:effectLst/>
            </c:spPr>
            <c:txPr>
              <a:bodyPr rot="0" spcFirstLastPara="1" vertOverflow="ellipsis" vert="horz" wrap="square" anchor="ctr" anchorCtr="1"/>
              <a:lstStyle/>
              <a:p>
                <a:pPr>
                  <a:defRPr sz="900" b="1" i="0" u="none" strike="noStrike" kern="1200" baseline="0">
                    <a:solidFill>
                      <a:schemeClr val="lt1"/>
                    </a:solidFill>
                    <a:latin typeface="Times New Roman" panose="02020603050405020304" pitchFamily="18" charset="0"/>
                    <a:ea typeface="+mn-ea"/>
                    <a:cs typeface="Times New Roman" panose="02020603050405020304" pitchFamily="18" charset="0"/>
                  </a:defRPr>
                </a:pPr>
                <a:endParaRPr lang="en-US"/>
              </a:p>
            </c:txPr>
            <c:dLblPos val="inEnd"/>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'pie chart'!$K$2:$K$12</c:f>
              <c:strCache>
                <c:ptCount val="11"/>
                <c:pt idx="0">
                  <c:v>U_06</c:v>
                </c:pt>
                <c:pt idx="1">
                  <c:v>W_08</c:v>
                </c:pt>
                <c:pt idx="2">
                  <c:v>U_02</c:v>
                </c:pt>
                <c:pt idx="3">
                  <c:v>W_07</c:v>
                </c:pt>
                <c:pt idx="4">
                  <c:v>W_06</c:v>
                </c:pt>
                <c:pt idx="5">
                  <c:v>W_02</c:v>
                </c:pt>
                <c:pt idx="6">
                  <c:v>U_01</c:v>
                </c:pt>
                <c:pt idx="7">
                  <c:v>W_05</c:v>
                </c:pt>
                <c:pt idx="8">
                  <c:v>A_03</c:v>
                </c:pt>
                <c:pt idx="9">
                  <c:v>L_02</c:v>
                </c:pt>
                <c:pt idx="10">
                  <c:v>others</c:v>
                </c:pt>
              </c:strCache>
            </c:strRef>
          </c:cat>
          <c:val>
            <c:numRef>
              <c:f>'pie chart'!$L$2:$L$12</c:f>
              <c:numCache>
                <c:formatCode>General</c:formatCode>
                <c:ptCount val="11"/>
                <c:pt idx="0">
                  <c:v>350</c:v>
                </c:pt>
                <c:pt idx="1">
                  <c:v>295</c:v>
                </c:pt>
                <c:pt idx="2">
                  <c:v>284</c:v>
                </c:pt>
                <c:pt idx="3">
                  <c:v>250</c:v>
                </c:pt>
                <c:pt idx="4">
                  <c:v>200</c:v>
                </c:pt>
                <c:pt idx="5">
                  <c:v>137</c:v>
                </c:pt>
                <c:pt idx="6">
                  <c:v>133</c:v>
                </c:pt>
                <c:pt idx="7">
                  <c:v>100</c:v>
                </c:pt>
                <c:pt idx="8">
                  <c:v>90</c:v>
                </c:pt>
                <c:pt idx="9">
                  <c:v>90</c:v>
                </c:pt>
                <c:pt idx="10">
                  <c:v>153</c:v>
                </c:pt>
              </c:numCache>
            </c:numRef>
          </c:val>
          <c:extLst>
            <c:ext xmlns:c16="http://schemas.microsoft.com/office/drawing/2014/chart" uri="{C3380CC4-5D6E-409C-BE32-E72D297353CC}">
              <c16:uniqueId val="{00000016-E57A-4F42-A588-CE75E096DB0C}"/>
            </c:ext>
          </c:extLst>
        </c:ser>
        <c:dLbls>
          <c:dLblPos val="inEnd"/>
          <c:showLegendKey val="0"/>
          <c:showVal val="1"/>
          <c:showCatName val="0"/>
          <c:showSerName val="0"/>
          <c:showPercent val="0"/>
          <c:showBubbleSize val="0"/>
          <c:showLeaderLines val="1"/>
        </c:dLbls>
        <c:firstSliceAng val="0"/>
      </c:pieChart>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Times New Roman" panose="02020603050405020304" pitchFamily="18" charset="0"/>
          <a:cs typeface="Times New Roman" panose="02020603050405020304" pitchFamily="18" charset="0"/>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cap="all" spc="5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a:t>Volumes of Sales (2019-20)</a:t>
            </a:r>
          </a:p>
        </c:rich>
      </c:tx>
      <c:overlay val="0"/>
      <c:spPr>
        <a:noFill/>
        <a:ln>
          <a:noFill/>
        </a:ln>
        <a:effectLst/>
      </c:spPr>
      <c:txPr>
        <a:bodyPr rot="0" spcFirstLastPara="1" vertOverflow="ellipsis" vert="horz" wrap="square" anchor="ctr" anchorCtr="1"/>
        <a:lstStyle/>
        <a:p>
          <a:pPr>
            <a:defRPr sz="1400" b="1" i="0" u="none" strike="noStrike" kern="1200" cap="all" spc="5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autoTitleDeleted val="0"/>
    <c:plotArea>
      <c:layout>
        <c:manualLayout>
          <c:layoutTarget val="inner"/>
          <c:xMode val="edge"/>
          <c:yMode val="edge"/>
          <c:x val="0.23195773885293633"/>
          <c:y val="0.26835812190142899"/>
          <c:w val="0.53243854810992119"/>
          <c:h val="0.67608632254301548"/>
        </c:manualLayout>
      </c:layout>
      <c:pieChart>
        <c:varyColors val="1"/>
        <c:ser>
          <c:idx val="0"/>
          <c:order val="0"/>
          <c:tx>
            <c:strRef>
              <c:f>'pie chart'!$Q$2</c:f>
              <c:strCache>
                <c:ptCount val="1"/>
                <c:pt idx="0">
                  <c:v>Volumes of Sales 19-20</c:v>
                </c:pt>
              </c:strCache>
            </c:strRef>
          </c:tx>
          <c:dPt>
            <c:idx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1-31C0-4297-9536-94B7B7B69684}"/>
              </c:ext>
            </c:extLst>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3-31C0-4297-9536-94B7B7B69684}"/>
              </c:ext>
            </c:extLst>
          </c:dPt>
          <c:dPt>
            <c:idx val="2"/>
            <c:bubble3D val="0"/>
            <c:spPr>
              <a:solidFill>
                <a:schemeClr val="accent3"/>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5-31C0-4297-9536-94B7B7B69684}"/>
              </c:ext>
            </c:extLst>
          </c:dPt>
          <c:dPt>
            <c:idx val="3"/>
            <c:bubble3D val="0"/>
            <c:spPr>
              <a:solidFill>
                <a:schemeClr val="accent4"/>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7-31C0-4297-9536-94B7B7B69684}"/>
              </c:ext>
            </c:extLst>
          </c:dPt>
          <c:dPt>
            <c:idx val="4"/>
            <c:bubble3D val="0"/>
            <c:spPr>
              <a:solidFill>
                <a:schemeClr val="accent5"/>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9-31C0-4297-9536-94B7B7B69684}"/>
              </c:ext>
            </c:extLst>
          </c:dPt>
          <c:dPt>
            <c:idx val="5"/>
            <c:bubble3D val="0"/>
            <c:spPr>
              <a:solidFill>
                <a:schemeClr val="accent6"/>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B-31C0-4297-9536-94B7B7B69684}"/>
              </c:ext>
            </c:extLst>
          </c:dPt>
          <c:dPt>
            <c:idx val="6"/>
            <c:bubble3D val="0"/>
            <c:spPr>
              <a:solidFill>
                <a:schemeClr val="accent1">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D-31C0-4297-9536-94B7B7B69684}"/>
              </c:ext>
            </c:extLst>
          </c:dPt>
          <c:dPt>
            <c:idx val="7"/>
            <c:bubble3D val="0"/>
            <c:spPr>
              <a:solidFill>
                <a:schemeClr val="accent2">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F-31C0-4297-9536-94B7B7B69684}"/>
              </c:ext>
            </c:extLst>
          </c:dPt>
          <c:dLbls>
            <c:spPr>
              <a:noFill/>
              <a:ln>
                <a:noFill/>
              </a:ln>
              <a:effectLst/>
            </c:spPr>
            <c:txPr>
              <a:bodyPr rot="0" spcFirstLastPara="1" vertOverflow="ellipsis" vert="horz" wrap="square" anchor="ctr" anchorCtr="1"/>
              <a:lstStyle/>
              <a:p>
                <a:pPr>
                  <a:defRPr sz="900" b="1" i="0" u="none" strike="noStrike" kern="1200" baseline="0">
                    <a:solidFill>
                      <a:schemeClr val="lt1"/>
                    </a:solidFill>
                    <a:latin typeface="Times New Roman" panose="02020603050405020304" pitchFamily="18" charset="0"/>
                    <a:ea typeface="+mn-ea"/>
                    <a:cs typeface="Times New Roman" panose="02020603050405020304" pitchFamily="18" charset="0"/>
                  </a:defRPr>
                </a:pPr>
                <a:endParaRPr lang="en-US"/>
              </a:p>
            </c:txPr>
            <c:dLblPos val="inEnd"/>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'pie chart'!$P$3:$P$10</c:f>
              <c:strCache>
                <c:ptCount val="8"/>
                <c:pt idx="0">
                  <c:v>W_03</c:v>
                </c:pt>
                <c:pt idx="1">
                  <c:v>A_03</c:v>
                </c:pt>
                <c:pt idx="2">
                  <c:v>R_05</c:v>
                </c:pt>
                <c:pt idx="3">
                  <c:v>W_04</c:v>
                </c:pt>
                <c:pt idx="4">
                  <c:v>U_02</c:v>
                </c:pt>
                <c:pt idx="5">
                  <c:v>W_08</c:v>
                </c:pt>
                <c:pt idx="6">
                  <c:v>U_08</c:v>
                </c:pt>
                <c:pt idx="7">
                  <c:v>others</c:v>
                </c:pt>
              </c:strCache>
            </c:strRef>
          </c:cat>
          <c:val>
            <c:numRef>
              <c:f>'pie chart'!$Q$3:$Q$10</c:f>
              <c:numCache>
                <c:formatCode>General</c:formatCode>
                <c:ptCount val="8"/>
                <c:pt idx="0">
                  <c:v>150</c:v>
                </c:pt>
                <c:pt idx="1">
                  <c:v>140</c:v>
                </c:pt>
                <c:pt idx="2">
                  <c:v>130</c:v>
                </c:pt>
                <c:pt idx="3">
                  <c:v>68</c:v>
                </c:pt>
                <c:pt idx="4">
                  <c:v>66</c:v>
                </c:pt>
                <c:pt idx="5">
                  <c:v>30</c:v>
                </c:pt>
                <c:pt idx="6">
                  <c:v>22</c:v>
                </c:pt>
                <c:pt idx="7">
                  <c:v>55</c:v>
                </c:pt>
              </c:numCache>
            </c:numRef>
          </c:val>
          <c:extLst>
            <c:ext xmlns:c16="http://schemas.microsoft.com/office/drawing/2014/chart" uri="{C3380CC4-5D6E-409C-BE32-E72D297353CC}">
              <c16:uniqueId val="{00000010-31C0-4297-9536-94B7B7B69684}"/>
            </c:ext>
          </c:extLst>
        </c:ser>
        <c:dLbls>
          <c:dLblPos val="inEnd"/>
          <c:showLegendKey val="0"/>
          <c:showVal val="0"/>
          <c:showCatName val="0"/>
          <c:showSerName val="0"/>
          <c:showPercent val="1"/>
          <c:showBubbleSize val="0"/>
          <c:showLeaderLines val="1"/>
        </c:dLbls>
        <c:firstSliceAng val="0"/>
      </c:pieChart>
      <c:spPr>
        <a:noFill/>
        <a:ln>
          <a:noFill/>
        </a:ln>
        <a:effectLst/>
      </c:spPr>
    </c:plotArea>
    <c:legend>
      <c:legendPos val="t"/>
      <c:layout>
        <c:manualLayout>
          <c:xMode val="edge"/>
          <c:yMode val="edge"/>
          <c:x val="0.21694900070377601"/>
          <c:y val="0.13039370078740156"/>
          <c:w val="0.57228505192873824"/>
          <c:h val="0.12783646835812187"/>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Times New Roman" panose="02020603050405020304" pitchFamily="18" charset="0"/>
          <a:cs typeface="Times New Roman" panose="02020603050405020304" pitchFamily="18" charset="0"/>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cap="all" spc="5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a:t>Volume of Sales (2018-19)</a:t>
            </a:r>
          </a:p>
        </c:rich>
      </c:tx>
      <c:overlay val="0"/>
      <c:spPr>
        <a:noFill/>
        <a:ln>
          <a:noFill/>
        </a:ln>
        <a:effectLst/>
      </c:spPr>
      <c:txPr>
        <a:bodyPr rot="0" spcFirstLastPara="1" vertOverflow="ellipsis" vert="horz" wrap="square" anchor="ctr" anchorCtr="1"/>
        <a:lstStyle/>
        <a:p>
          <a:pPr>
            <a:defRPr sz="1400" b="1" i="0" u="none" strike="noStrike" kern="1200" cap="all" spc="5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autoTitleDeleted val="0"/>
    <c:plotArea>
      <c:layout>
        <c:manualLayout>
          <c:layoutTarget val="inner"/>
          <c:xMode val="edge"/>
          <c:yMode val="edge"/>
          <c:x val="0.25806531021340789"/>
          <c:y val="0.26835812190142899"/>
          <c:w val="0.48386937957318416"/>
          <c:h val="0.68071595217264513"/>
        </c:manualLayout>
      </c:layout>
      <c:pieChart>
        <c:varyColors val="1"/>
        <c:ser>
          <c:idx val="0"/>
          <c:order val="0"/>
          <c:tx>
            <c:strRef>
              <c:f>'pie chart'!$V$2</c:f>
              <c:strCache>
                <c:ptCount val="1"/>
                <c:pt idx="0">
                  <c:v>Volume of Sales 18-19</c:v>
                </c:pt>
              </c:strCache>
            </c:strRef>
          </c:tx>
          <c:dPt>
            <c:idx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1-A66C-4F5B-A62D-488C248BFA4C}"/>
              </c:ext>
            </c:extLst>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3-A66C-4F5B-A62D-488C248BFA4C}"/>
              </c:ext>
            </c:extLst>
          </c:dPt>
          <c:dPt>
            <c:idx val="2"/>
            <c:bubble3D val="0"/>
            <c:spPr>
              <a:solidFill>
                <a:schemeClr val="accent3"/>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5-A66C-4F5B-A62D-488C248BFA4C}"/>
              </c:ext>
            </c:extLst>
          </c:dPt>
          <c:dPt>
            <c:idx val="3"/>
            <c:bubble3D val="0"/>
            <c:spPr>
              <a:solidFill>
                <a:schemeClr val="accent4"/>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7-A66C-4F5B-A62D-488C248BFA4C}"/>
              </c:ext>
            </c:extLst>
          </c:dPt>
          <c:dPt>
            <c:idx val="4"/>
            <c:bubble3D val="0"/>
            <c:spPr>
              <a:solidFill>
                <a:schemeClr val="accent5"/>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9-A66C-4F5B-A62D-488C248BFA4C}"/>
              </c:ext>
            </c:extLst>
          </c:dPt>
          <c:dPt>
            <c:idx val="5"/>
            <c:bubble3D val="0"/>
            <c:spPr>
              <a:solidFill>
                <a:schemeClr val="accent6"/>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B-A66C-4F5B-A62D-488C248BFA4C}"/>
              </c:ext>
            </c:extLst>
          </c:dPt>
          <c:dPt>
            <c:idx val="6"/>
            <c:bubble3D val="0"/>
            <c:spPr>
              <a:solidFill>
                <a:schemeClr val="accent1">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D-A66C-4F5B-A62D-488C248BFA4C}"/>
              </c:ext>
            </c:extLst>
          </c:dPt>
          <c:dPt>
            <c:idx val="7"/>
            <c:bubble3D val="0"/>
            <c:spPr>
              <a:solidFill>
                <a:schemeClr val="accent2">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F-A66C-4F5B-A62D-488C248BFA4C}"/>
              </c:ext>
            </c:extLst>
          </c:dPt>
          <c:dPt>
            <c:idx val="8"/>
            <c:bubble3D val="0"/>
            <c:spPr>
              <a:solidFill>
                <a:schemeClr val="accent3">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11-A66C-4F5B-A62D-488C248BFA4C}"/>
              </c:ext>
            </c:extLst>
          </c:dPt>
          <c:dLbls>
            <c:spPr>
              <a:noFill/>
              <a:ln>
                <a:noFill/>
              </a:ln>
              <a:effectLst/>
            </c:spPr>
            <c:txPr>
              <a:bodyPr rot="0" spcFirstLastPara="1" vertOverflow="ellipsis" vert="horz" wrap="square" anchor="ctr" anchorCtr="1"/>
              <a:lstStyle/>
              <a:p>
                <a:pPr>
                  <a:defRPr sz="900" b="1" i="0" u="none" strike="noStrike" kern="1200" baseline="0">
                    <a:solidFill>
                      <a:schemeClr val="lt1"/>
                    </a:solidFill>
                    <a:latin typeface="Times New Roman" panose="02020603050405020304" pitchFamily="18" charset="0"/>
                    <a:ea typeface="+mn-ea"/>
                    <a:cs typeface="Times New Roman" panose="02020603050405020304" pitchFamily="18" charset="0"/>
                  </a:defRPr>
                </a:pPr>
                <a:endParaRPr lang="en-US"/>
              </a:p>
            </c:txPr>
            <c:dLblPos val="inEnd"/>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'pie chart'!$U$3:$U$11</c:f>
              <c:strCache>
                <c:ptCount val="9"/>
                <c:pt idx="0">
                  <c:v>W_03</c:v>
                </c:pt>
                <c:pt idx="1">
                  <c:v>A_11</c:v>
                </c:pt>
                <c:pt idx="2">
                  <c:v>A_12</c:v>
                </c:pt>
                <c:pt idx="3">
                  <c:v>W_08</c:v>
                </c:pt>
                <c:pt idx="4">
                  <c:v>A_09</c:v>
                </c:pt>
                <c:pt idx="5">
                  <c:v>A_10</c:v>
                </c:pt>
                <c:pt idx="6">
                  <c:v>A_07</c:v>
                </c:pt>
                <c:pt idx="7">
                  <c:v>U_03</c:v>
                </c:pt>
                <c:pt idx="8">
                  <c:v>others</c:v>
                </c:pt>
              </c:strCache>
            </c:strRef>
          </c:cat>
          <c:val>
            <c:numRef>
              <c:f>'pie chart'!$V$3:$V$11</c:f>
              <c:numCache>
                <c:formatCode>General</c:formatCode>
                <c:ptCount val="9"/>
                <c:pt idx="0">
                  <c:v>100</c:v>
                </c:pt>
                <c:pt idx="1">
                  <c:v>100</c:v>
                </c:pt>
                <c:pt idx="2">
                  <c:v>100</c:v>
                </c:pt>
                <c:pt idx="3">
                  <c:v>80</c:v>
                </c:pt>
                <c:pt idx="4">
                  <c:v>78</c:v>
                </c:pt>
                <c:pt idx="5">
                  <c:v>60</c:v>
                </c:pt>
                <c:pt idx="6">
                  <c:v>50</c:v>
                </c:pt>
                <c:pt idx="7">
                  <c:v>48</c:v>
                </c:pt>
                <c:pt idx="8">
                  <c:v>46</c:v>
                </c:pt>
              </c:numCache>
            </c:numRef>
          </c:val>
          <c:extLst>
            <c:ext xmlns:c16="http://schemas.microsoft.com/office/drawing/2014/chart" uri="{C3380CC4-5D6E-409C-BE32-E72D297353CC}">
              <c16:uniqueId val="{00000012-A66C-4F5B-A62D-488C248BFA4C}"/>
            </c:ext>
          </c:extLst>
        </c:ser>
        <c:dLbls>
          <c:dLblPos val="inEnd"/>
          <c:showLegendKey val="0"/>
          <c:showVal val="0"/>
          <c:showCatName val="0"/>
          <c:showSerName val="0"/>
          <c:showPercent val="1"/>
          <c:showBubbleSize val="0"/>
          <c:showLeaderLines val="1"/>
        </c:dLbls>
        <c:firstSliceAng val="0"/>
      </c:pieChart>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Times New Roman" panose="02020603050405020304" pitchFamily="18" charset="0"/>
          <a:cs typeface="Times New Roman" panose="02020603050405020304" pitchFamily="18" charset="0"/>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40" b="0"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sz="2000" dirty="0"/>
              <a:t>Correlation of sales and watt power</a:t>
            </a:r>
          </a:p>
        </c:rich>
      </c:tx>
      <c:layout>
        <c:manualLayout>
          <c:xMode val="edge"/>
          <c:yMode val="edge"/>
          <c:x val="0.19612726826993088"/>
          <c:y val="6.7001619652926642E-2"/>
        </c:manualLayout>
      </c:layout>
      <c:overlay val="0"/>
      <c:spPr>
        <a:noFill/>
        <a:ln>
          <a:noFill/>
        </a:ln>
        <a:effectLst/>
      </c:spPr>
      <c:txPr>
        <a:bodyPr rot="0" spcFirstLastPara="1" vertOverflow="ellipsis" vert="horz" wrap="square" anchor="ctr" anchorCtr="1"/>
        <a:lstStyle/>
        <a:p>
          <a:pPr>
            <a:defRPr sz="1440" b="0" i="0" u="none" strike="noStrike" kern="1200" spc="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autoTitleDeleted val="0"/>
    <c:plotArea>
      <c:layout>
        <c:manualLayout>
          <c:layoutTarget val="inner"/>
          <c:xMode val="edge"/>
          <c:yMode val="edge"/>
          <c:x val="0.2153940783044031"/>
          <c:y val="0.24166666666666667"/>
          <c:w val="0.63378873623031373"/>
          <c:h val="0.57185914260717408"/>
        </c:manualLayout>
      </c:layout>
      <c:scatterChart>
        <c:scatterStyle val="lineMarker"/>
        <c:varyColors val="0"/>
        <c:ser>
          <c:idx val="1"/>
          <c:order val="1"/>
          <c:tx>
            <c:strRef>
              <c:f>'scatter plot'!$H$1</c:f>
              <c:strCache>
                <c:ptCount val="1"/>
                <c:pt idx="0">
                  <c:v>Revenue</c:v>
                </c:pt>
              </c:strCache>
            </c:strRef>
          </c:tx>
          <c:spPr>
            <a:ln w="19050" cap="rnd">
              <a:noFill/>
              <a:round/>
            </a:ln>
            <a:effectLst/>
          </c:spPr>
          <c:marker>
            <c:symbol val="circle"/>
            <c:size val="5"/>
            <c:spPr>
              <a:solidFill>
                <a:srgbClr val="FF0000"/>
              </a:solidFill>
              <a:ln w="15875">
                <a:solidFill>
                  <a:schemeClr val="accent2"/>
                </a:solidFill>
              </a:ln>
              <a:effectLst/>
            </c:spPr>
          </c:marker>
          <c:trendline>
            <c:spPr>
              <a:ln w="25400" cap="rnd">
                <a:solidFill>
                  <a:srgbClr val="FF0000"/>
                </a:solidFill>
                <a:prstDash val="dash"/>
              </a:ln>
              <a:effectLst/>
            </c:spPr>
            <c:trendlineType val="linear"/>
            <c:dispRSqr val="0"/>
            <c:dispEq val="0"/>
          </c:trendline>
          <c:xVal>
            <c:numRef>
              <c:f>'scatter plot'!$F$2:$F$9</c:f>
              <c:numCache>
                <c:formatCode>General</c:formatCode>
                <c:ptCount val="8"/>
                <c:pt idx="0">
                  <c:v>335</c:v>
                </c:pt>
                <c:pt idx="1">
                  <c:v>330</c:v>
                </c:pt>
                <c:pt idx="2">
                  <c:v>300</c:v>
                </c:pt>
                <c:pt idx="3">
                  <c:v>200</c:v>
                </c:pt>
                <c:pt idx="4">
                  <c:v>100</c:v>
                </c:pt>
                <c:pt idx="5">
                  <c:v>75</c:v>
                </c:pt>
                <c:pt idx="6">
                  <c:v>50</c:v>
                </c:pt>
                <c:pt idx="7">
                  <c:v>40</c:v>
                </c:pt>
              </c:numCache>
            </c:numRef>
          </c:xVal>
          <c:yVal>
            <c:numRef>
              <c:f>'scatter plot'!$H$2:$H$9</c:f>
              <c:numCache>
                <c:formatCode>[$₹-4009]\ #,##0</c:formatCode>
                <c:ptCount val="8"/>
                <c:pt idx="0">
                  <c:v>10774956.15</c:v>
                </c:pt>
                <c:pt idx="1">
                  <c:v>5858681.8500000006</c:v>
                </c:pt>
                <c:pt idx="2">
                  <c:v>823872</c:v>
                </c:pt>
                <c:pt idx="3">
                  <c:v>1190649.6000000001</c:v>
                </c:pt>
                <c:pt idx="4">
                  <c:v>788698.05</c:v>
                </c:pt>
                <c:pt idx="5">
                  <c:v>298200</c:v>
                </c:pt>
                <c:pt idx="6">
                  <c:v>688441.95</c:v>
                </c:pt>
                <c:pt idx="7">
                  <c:v>576376</c:v>
                </c:pt>
              </c:numCache>
            </c:numRef>
          </c:yVal>
          <c:smooth val="0"/>
          <c:extLst>
            <c:ext xmlns:c16="http://schemas.microsoft.com/office/drawing/2014/chart" uri="{C3380CC4-5D6E-409C-BE32-E72D297353CC}">
              <c16:uniqueId val="{00000000-2A57-4906-A2CC-E44A82F8CF83}"/>
            </c:ext>
          </c:extLst>
        </c:ser>
        <c:dLbls>
          <c:showLegendKey val="0"/>
          <c:showVal val="0"/>
          <c:showCatName val="0"/>
          <c:showSerName val="0"/>
          <c:showPercent val="0"/>
          <c:showBubbleSize val="0"/>
        </c:dLbls>
        <c:axId val="1252529184"/>
        <c:axId val="1252525440"/>
      </c:scatterChart>
      <c:scatterChart>
        <c:scatterStyle val="lineMarker"/>
        <c:varyColors val="0"/>
        <c:ser>
          <c:idx val="0"/>
          <c:order val="0"/>
          <c:tx>
            <c:strRef>
              <c:f>'scatter plot'!$G$1</c:f>
              <c:strCache>
                <c:ptCount val="1"/>
                <c:pt idx="0">
                  <c:v>Volume of sales</c:v>
                </c:pt>
              </c:strCache>
            </c:strRef>
          </c:tx>
          <c:spPr>
            <a:ln w="19050" cap="rnd">
              <a:noFill/>
              <a:round/>
            </a:ln>
            <a:effectLst/>
          </c:spPr>
          <c:marker>
            <c:symbol val="circle"/>
            <c:size val="5"/>
            <c:spPr>
              <a:solidFill>
                <a:schemeClr val="accent1"/>
              </a:solidFill>
              <a:ln w="9525">
                <a:solidFill>
                  <a:schemeClr val="accent1"/>
                </a:solidFill>
              </a:ln>
              <a:effectLst/>
            </c:spPr>
          </c:marker>
          <c:trendline>
            <c:spPr>
              <a:ln w="25400" cap="rnd">
                <a:solidFill>
                  <a:schemeClr val="accent1"/>
                </a:solidFill>
                <a:prstDash val="dash"/>
              </a:ln>
              <a:effectLst/>
            </c:spPr>
            <c:trendlineType val="linear"/>
            <c:dispRSqr val="0"/>
            <c:dispEq val="0"/>
          </c:trendline>
          <c:xVal>
            <c:numRef>
              <c:f>'scatter plot'!$F$2:$F$9</c:f>
              <c:numCache>
                <c:formatCode>General</c:formatCode>
                <c:ptCount val="8"/>
                <c:pt idx="0">
                  <c:v>335</c:v>
                </c:pt>
                <c:pt idx="1">
                  <c:v>330</c:v>
                </c:pt>
                <c:pt idx="2">
                  <c:v>300</c:v>
                </c:pt>
                <c:pt idx="3">
                  <c:v>200</c:v>
                </c:pt>
                <c:pt idx="4">
                  <c:v>100</c:v>
                </c:pt>
                <c:pt idx="5">
                  <c:v>75</c:v>
                </c:pt>
                <c:pt idx="6">
                  <c:v>50</c:v>
                </c:pt>
                <c:pt idx="7">
                  <c:v>40</c:v>
                </c:pt>
              </c:numCache>
            </c:numRef>
          </c:xVal>
          <c:yVal>
            <c:numRef>
              <c:f>'scatter plot'!$G$2:$G$9</c:f>
              <c:numCache>
                <c:formatCode>General</c:formatCode>
                <c:ptCount val="8"/>
                <c:pt idx="0">
                  <c:v>4284</c:v>
                </c:pt>
                <c:pt idx="1">
                  <c:v>1758</c:v>
                </c:pt>
                <c:pt idx="2">
                  <c:v>183</c:v>
                </c:pt>
                <c:pt idx="3">
                  <c:v>193</c:v>
                </c:pt>
                <c:pt idx="4">
                  <c:v>374</c:v>
                </c:pt>
                <c:pt idx="5">
                  <c:v>292</c:v>
                </c:pt>
                <c:pt idx="6">
                  <c:v>1494</c:v>
                </c:pt>
                <c:pt idx="7">
                  <c:v>694</c:v>
                </c:pt>
              </c:numCache>
            </c:numRef>
          </c:yVal>
          <c:smooth val="0"/>
          <c:extLst>
            <c:ext xmlns:c16="http://schemas.microsoft.com/office/drawing/2014/chart" uri="{C3380CC4-5D6E-409C-BE32-E72D297353CC}">
              <c16:uniqueId val="{00000001-2A57-4906-A2CC-E44A82F8CF83}"/>
            </c:ext>
          </c:extLst>
        </c:ser>
        <c:dLbls>
          <c:showLegendKey val="0"/>
          <c:showVal val="0"/>
          <c:showCatName val="0"/>
          <c:showSerName val="0"/>
          <c:showPercent val="0"/>
          <c:showBubbleSize val="0"/>
        </c:dLbls>
        <c:axId val="1395699568"/>
        <c:axId val="1395694160"/>
      </c:scatterChart>
      <c:valAx>
        <c:axId val="1252529184"/>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a:t>Watt power (W)</a:t>
                </a:r>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1252525440"/>
        <c:crosses val="autoZero"/>
        <c:crossBetween val="midCat"/>
      </c:valAx>
      <c:valAx>
        <c:axId val="1252525440"/>
        <c:scaling>
          <c:orientation val="minMax"/>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a:t>Revenue</a:t>
                </a:r>
              </a:p>
            </c:rich>
          </c:tx>
          <c:layout>
            <c:manualLayout>
              <c:xMode val="edge"/>
              <c:yMode val="edge"/>
              <c:x val="0"/>
              <c:y val="0.43237772854918471"/>
            </c:manualLayout>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numFmt formatCode="[$₹-4009]\ #,##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1252529184"/>
        <c:crosses val="autoZero"/>
        <c:crossBetween val="midCat"/>
      </c:valAx>
      <c:valAx>
        <c:axId val="1395694160"/>
        <c:scaling>
          <c:orientation val="minMax"/>
        </c:scaling>
        <c:delete val="0"/>
        <c:axPos val="r"/>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a:t>Volume of sales</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1395699568"/>
        <c:crosses val="max"/>
        <c:crossBetween val="midCat"/>
      </c:valAx>
      <c:valAx>
        <c:axId val="1395699568"/>
        <c:scaling>
          <c:orientation val="minMax"/>
        </c:scaling>
        <c:delete val="1"/>
        <c:axPos val="b"/>
        <c:numFmt formatCode="General" sourceLinked="1"/>
        <c:majorTickMark val="out"/>
        <c:minorTickMark val="none"/>
        <c:tickLblPos val="nextTo"/>
        <c:crossAx val="1395694160"/>
        <c:crosses val="autoZero"/>
        <c:crossBetween val="midCat"/>
      </c:valAx>
      <c:spPr>
        <a:noFill/>
        <a:ln>
          <a:noFill/>
        </a:ln>
        <a:effectLst/>
      </c:spPr>
    </c:plotArea>
    <c:legend>
      <c:legendPos val="t"/>
      <c:layout>
        <c:manualLayout>
          <c:xMode val="edge"/>
          <c:yMode val="edge"/>
          <c:x val="0.33989982502187227"/>
          <c:y val="0.17197860962566844"/>
          <c:w val="0.36464479440069991"/>
          <c:h val="7.2193018653416999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a:noFill/>
    </a:ln>
    <a:effectLst/>
  </c:spPr>
  <c:txPr>
    <a:bodyPr/>
    <a:lstStyle/>
    <a:p>
      <a:pPr>
        <a:defRPr sz="1200">
          <a:latin typeface="Times New Roman" panose="02020603050405020304" pitchFamily="18" charset="0"/>
          <a:cs typeface="Times New Roman" panose="02020603050405020304" pitchFamily="18" charset="0"/>
        </a:defRPr>
      </a:pPr>
      <a:endParaRPr lang="en-US"/>
    </a:p>
  </c:txPr>
  <c:externalData r:id="rId3">
    <c:autoUpdate val="0"/>
  </c:externalData>
</c:chartSpace>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Sheet1!$A$2:$A$51</cx:f>
        <cx:lvl ptCount="50">
          <cx:pt idx="0">O_04</cx:pt>
          <cx:pt idx="1">U_01</cx:pt>
          <cx:pt idx="2">W_02</cx:pt>
          <cx:pt idx="3">W_08</cx:pt>
          <cx:pt idx="4">U_06</cx:pt>
          <cx:pt idx="5">U_02</cx:pt>
          <cx:pt idx="6">W_03</cx:pt>
          <cx:pt idx="7">A_03</cx:pt>
          <cx:pt idx="8">W_07</cx:pt>
          <cx:pt idx="9">W_06</cx:pt>
          <cx:pt idx="10">U_05</cx:pt>
          <cx:pt idx="11">R_05</cx:pt>
          <cx:pt idx="12">W_05</cx:pt>
          <cx:pt idx="13">A_07</cx:pt>
          <cx:pt idx="14">A_11</cx:pt>
          <cx:pt idx="15">A_12</cx:pt>
          <cx:pt idx="16">W_04</cx:pt>
          <cx:pt idx="17">L_02</cx:pt>
          <cx:pt idx="18">A_09</cx:pt>
          <cx:pt idx="19">A_06</cx:pt>
          <cx:pt idx="20">O_01</cx:pt>
          <cx:pt idx="21">M_03</cx:pt>
          <cx:pt idx="22">L_01</cx:pt>
          <cx:pt idx="23">A_10</cx:pt>
          <cx:pt idx="24">U_03</cx:pt>
          <cx:pt idx="25">U_07</cx:pt>
          <cx:pt idx="26">M_01</cx:pt>
          <cx:pt idx="27">O_03</cx:pt>
          <cx:pt idx="28">A_02</cx:pt>
          <cx:pt idx="29">U_04</cx:pt>
          <cx:pt idx="30">W_01</cx:pt>
          <cx:pt idx="31">U_08</cx:pt>
          <cx:pt idx="32">A_04</cx:pt>
          <cx:pt idx="33">A_05</cx:pt>
          <cx:pt idx="34">R_02</cx:pt>
          <cx:pt idx="35">O_02</cx:pt>
          <cx:pt idx="36">R_07</cx:pt>
          <cx:pt idx="37">R_06</cx:pt>
          <cx:pt idx="38">A_01</cx:pt>
          <cx:pt idx="39">M_02</cx:pt>
          <cx:pt idx="40">U_09</cx:pt>
          <cx:pt idx="41">R_04</cx:pt>
          <cx:pt idx="42">L_06</cx:pt>
          <cx:pt idx="43">A_08</cx:pt>
          <cx:pt idx="44">R_03</cx:pt>
          <cx:pt idx="45">L_03</cx:pt>
          <cx:pt idx="46">L_05</cx:pt>
          <cx:pt idx="47">R_01</cx:pt>
          <cx:pt idx="48">L_04</cx:pt>
        </cx:lvl>
      </cx:strDim>
      <cx:numDim type="val">
        <cx:f>Sheet1!$B$2:$B$51</cx:f>
        <cx:lvl ptCount="50" formatCode="General">
          <cx:pt idx="0">700</cx:pt>
          <cx:pt idx="1">580</cx:pt>
          <cx:pt idx="2">571</cx:pt>
          <cx:pt idx="3">405</cx:pt>
          <cx:pt idx="4">374</cx:pt>
          <cx:pt idx="5">350</cx:pt>
          <cx:pt idx="6">326</cx:pt>
          <cx:pt idx="7">320</cx:pt>
          <cx:pt idx="8">250</cx:pt>
          <cx:pt idx="9">200</cx:pt>
          <cx:pt idx="10">142</cx:pt>
          <cx:pt idx="11">130</cx:pt>
          <cx:pt idx="12">100</cx:pt>
          <cx:pt idx="13">100</cx:pt>
          <cx:pt idx="14">100</cx:pt>
          <cx:pt idx="15">100</cx:pt>
          <cx:pt idx="16">93</cx:pt>
          <cx:pt idx="17">92</cx:pt>
          <cx:pt idx="18">78</cx:pt>
          <cx:pt idx="19">70</cx:pt>
          <cx:pt idx="20">70</cx:pt>
          <cx:pt idx="21">70</cx:pt>
          <cx:pt idx="22">61</cx:pt>
          <cx:pt idx="23">60</cx:pt>
          <cx:pt idx="24">43</cx:pt>
          <cx:pt idx="25">40</cx:pt>
          <cx:pt idx="26">33</cx:pt>
          <cx:pt idx="27">32</cx:pt>
          <cx:pt idx="28">28</cx:pt>
          <cx:pt idx="29">27</cx:pt>
          <cx:pt idx="30">22</cx:pt>
          <cx:pt idx="31">22</cx:pt>
          <cx:pt idx="32">20</cx:pt>
          <cx:pt idx="33">20</cx:pt>
          <cx:pt idx="34">20</cx:pt>
          <cx:pt idx="35">18</cx:pt>
          <cx:pt idx="36">16</cx:pt>
          <cx:pt idx="37">15</cx:pt>
          <cx:pt idx="38">11</cx:pt>
          <cx:pt idx="39">11</cx:pt>
          <cx:pt idx="40">10</cx:pt>
          <cx:pt idx="41">10</cx:pt>
          <cx:pt idx="42">8</cx:pt>
          <cx:pt idx="43">5</cx:pt>
          <cx:pt idx="44">3</cx:pt>
          <cx:pt idx="45">3</cx:pt>
          <cx:pt idx="46">3</cx:pt>
          <cx:pt idx="47">2</cx:pt>
          <cx:pt idx="48">1</cx:pt>
        </cx:lvl>
      </cx:numDim>
    </cx:data>
    <cx:data id="1">
      <cx:strDim type="cat">
        <cx:f>Sheet1!$A$2:$A$51</cx:f>
        <cx:lvl ptCount="50">
          <cx:pt idx="0">O_04</cx:pt>
          <cx:pt idx="1">U_01</cx:pt>
          <cx:pt idx="2">W_02</cx:pt>
          <cx:pt idx="3">W_08</cx:pt>
          <cx:pt idx="4">U_06</cx:pt>
          <cx:pt idx="5">U_02</cx:pt>
          <cx:pt idx="6">W_03</cx:pt>
          <cx:pt idx="7">A_03</cx:pt>
          <cx:pt idx="8">W_07</cx:pt>
          <cx:pt idx="9">W_06</cx:pt>
          <cx:pt idx="10">U_05</cx:pt>
          <cx:pt idx="11">R_05</cx:pt>
          <cx:pt idx="12">W_05</cx:pt>
          <cx:pt idx="13">A_07</cx:pt>
          <cx:pt idx="14">A_11</cx:pt>
          <cx:pt idx="15">A_12</cx:pt>
          <cx:pt idx="16">W_04</cx:pt>
          <cx:pt idx="17">L_02</cx:pt>
          <cx:pt idx="18">A_09</cx:pt>
          <cx:pt idx="19">A_06</cx:pt>
          <cx:pt idx="20">O_01</cx:pt>
          <cx:pt idx="21">M_03</cx:pt>
          <cx:pt idx="22">L_01</cx:pt>
          <cx:pt idx="23">A_10</cx:pt>
          <cx:pt idx="24">U_03</cx:pt>
          <cx:pt idx="25">U_07</cx:pt>
          <cx:pt idx="26">M_01</cx:pt>
          <cx:pt idx="27">O_03</cx:pt>
          <cx:pt idx="28">A_02</cx:pt>
          <cx:pt idx="29">U_04</cx:pt>
          <cx:pt idx="30">W_01</cx:pt>
          <cx:pt idx="31">U_08</cx:pt>
          <cx:pt idx="32">A_04</cx:pt>
          <cx:pt idx="33">A_05</cx:pt>
          <cx:pt idx="34">R_02</cx:pt>
          <cx:pt idx="35">O_02</cx:pt>
          <cx:pt idx="36">R_07</cx:pt>
          <cx:pt idx="37">R_06</cx:pt>
          <cx:pt idx="38">A_01</cx:pt>
          <cx:pt idx="39">M_02</cx:pt>
          <cx:pt idx="40">U_09</cx:pt>
          <cx:pt idx="41">R_04</cx:pt>
          <cx:pt idx="42">L_06</cx:pt>
          <cx:pt idx="43">A_08</cx:pt>
          <cx:pt idx="44">R_03</cx:pt>
          <cx:pt idx="45">L_03</cx:pt>
          <cx:pt idx="46">L_05</cx:pt>
          <cx:pt idx="47">R_01</cx:pt>
          <cx:pt idx="48">L_04</cx:pt>
        </cx:lvl>
      </cx:strDim>
      <cx:numDim type="val">
        <cx:f>Sheet1!$C$2:$C$51</cx:f>
        <cx:lvl ptCount="50" formatCode="General">
          <cx:pt idx="0">700</cx:pt>
          <cx:pt idx="1">1280</cx:pt>
          <cx:pt idx="2">1851</cx:pt>
          <cx:pt idx="3">2256</cx:pt>
          <cx:pt idx="4">2630</cx:pt>
          <cx:pt idx="5">2980</cx:pt>
          <cx:pt idx="6">3306</cx:pt>
          <cx:pt idx="7">3626</cx:pt>
          <cx:pt idx="8">3876</cx:pt>
          <cx:pt idx="9">4076</cx:pt>
          <cx:pt idx="10">4218</cx:pt>
          <cx:pt idx="11">4348</cx:pt>
          <cx:pt idx="12">4448</cx:pt>
          <cx:pt idx="13">4548</cx:pt>
          <cx:pt idx="14">4648</cx:pt>
          <cx:pt idx="15">4748</cx:pt>
          <cx:pt idx="16">4841</cx:pt>
          <cx:pt idx="17">4933</cx:pt>
          <cx:pt idx="18">5011</cx:pt>
          <cx:pt idx="19">5081</cx:pt>
          <cx:pt idx="20">5151</cx:pt>
          <cx:pt idx="21">5221</cx:pt>
          <cx:pt idx="22">5282</cx:pt>
          <cx:pt idx="23">5342</cx:pt>
          <cx:pt idx="24">5385</cx:pt>
          <cx:pt idx="25">5425</cx:pt>
          <cx:pt idx="26">5458</cx:pt>
          <cx:pt idx="27">5490</cx:pt>
          <cx:pt idx="28">5518</cx:pt>
          <cx:pt idx="29">5545</cx:pt>
          <cx:pt idx="30">5567</cx:pt>
          <cx:pt idx="31">5589</cx:pt>
          <cx:pt idx="32">5609</cx:pt>
          <cx:pt idx="33">5629</cx:pt>
          <cx:pt idx="34">5649</cx:pt>
          <cx:pt idx="35">5667</cx:pt>
          <cx:pt idx="36">5683</cx:pt>
          <cx:pt idx="37">5698</cx:pt>
          <cx:pt idx="38">5709</cx:pt>
          <cx:pt idx="39">5720</cx:pt>
          <cx:pt idx="40">5730</cx:pt>
          <cx:pt idx="41">5740</cx:pt>
          <cx:pt idx="42">5748</cx:pt>
          <cx:pt idx="43">5753</cx:pt>
          <cx:pt idx="44">5756</cx:pt>
          <cx:pt idx="45">5759</cx:pt>
          <cx:pt idx="46">5762</cx:pt>
          <cx:pt idx="47">5764</cx:pt>
          <cx:pt idx="48">5765</cx:pt>
        </cx:lvl>
      </cx:numDim>
    </cx:data>
    <cx:data id="2">
      <cx:strDim type="cat">
        <cx:f>Sheet1!$A$2:$A$51</cx:f>
        <cx:lvl ptCount="50">
          <cx:pt idx="0">O_04</cx:pt>
          <cx:pt idx="1">U_01</cx:pt>
          <cx:pt idx="2">W_02</cx:pt>
          <cx:pt idx="3">W_08</cx:pt>
          <cx:pt idx="4">U_06</cx:pt>
          <cx:pt idx="5">U_02</cx:pt>
          <cx:pt idx="6">W_03</cx:pt>
          <cx:pt idx="7">A_03</cx:pt>
          <cx:pt idx="8">W_07</cx:pt>
          <cx:pt idx="9">W_06</cx:pt>
          <cx:pt idx="10">U_05</cx:pt>
          <cx:pt idx="11">R_05</cx:pt>
          <cx:pt idx="12">W_05</cx:pt>
          <cx:pt idx="13">A_07</cx:pt>
          <cx:pt idx="14">A_11</cx:pt>
          <cx:pt idx="15">A_12</cx:pt>
          <cx:pt idx="16">W_04</cx:pt>
          <cx:pt idx="17">L_02</cx:pt>
          <cx:pt idx="18">A_09</cx:pt>
          <cx:pt idx="19">A_06</cx:pt>
          <cx:pt idx="20">O_01</cx:pt>
          <cx:pt idx="21">M_03</cx:pt>
          <cx:pt idx="22">L_01</cx:pt>
          <cx:pt idx="23">A_10</cx:pt>
          <cx:pt idx="24">U_03</cx:pt>
          <cx:pt idx="25">U_07</cx:pt>
          <cx:pt idx="26">M_01</cx:pt>
          <cx:pt idx="27">O_03</cx:pt>
          <cx:pt idx="28">A_02</cx:pt>
          <cx:pt idx="29">U_04</cx:pt>
          <cx:pt idx="30">W_01</cx:pt>
          <cx:pt idx="31">U_08</cx:pt>
          <cx:pt idx="32">A_04</cx:pt>
          <cx:pt idx="33">A_05</cx:pt>
          <cx:pt idx="34">R_02</cx:pt>
          <cx:pt idx="35">O_02</cx:pt>
          <cx:pt idx="36">R_07</cx:pt>
          <cx:pt idx="37">R_06</cx:pt>
          <cx:pt idx="38">A_01</cx:pt>
          <cx:pt idx="39">M_02</cx:pt>
          <cx:pt idx="40">U_09</cx:pt>
          <cx:pt idx="41">R_04</cx:pt>
          <cx:pt idx="42">L_06</cx:pt>
          <cx:pt idx="43">A_08</cx:pt>
          <cx:pt idx="44">R_03</cx:pt>
          <cx:pt idx="45">L_03</cx:pt>
          <cx:pt idx="46">L_05</cx:pt>
          <cx:pt idx="47">R_01</cx:pt>
          <cx:pt idx="48">L_04</cx:pt>
        </cx:lvl>
      </cx:strDim>
      <cx:numDim type="val">
        <cx:f>Sheet1!$D$2:$D$51</cx:f>
        <cx:lvl ptCount="50" formatCode="General">
          <cx:pt idx="0">0.12142237640936687</cx:pt>
          <cx:pt idx="1">0.2220294882914137</cx:pt>
          <cx:pt idx="2">0.32107545533391152</cx:pt>
          <cx:pt idx="3">0.39132697311361664</cx:pt>
          <cx:pt idx="4">0.45620121422376408</cx:pt>
          <cx:pt idx="5">0.51691240242844749</cx:pt>
          <cx:pt idx="6">0.57346053772766692</cx:pt>
          <cx:pt idx="7">0.62896790980052042</cx:pt>
          <cx:pt idx="8">0.67233304423243712</cx:pt>
          <cx:pt idx="9">0.70702515177797054</cx:pt>
          <cx:pt idx="10">0.73165654813529923</cx:pt>
          <cx:pt idx="11">0.75420641803989596</cx:pt>
          <cx:pt idx="12">0.77155247181266262</cx:pt>
          <cx:pt idx="13">0.78889852558542928</cx:pt>
          <cx:pt idx="14">0.80624457935819605</cx:pt>
          <cx:pt idx="15">0.8235906331309627</cx:pt>
          <cx:pt idx="16">0.83972246313963572</cx:pt>
          <cx:pt idx="17">0.85568083261058114</cx:pt>
          <cx:pt idx="18">0.86921075455333907</cx:pt>
          <cx:pt idx="19">0.88135299219427576</cx:pt>
          <cx:pt idx="20">0.89349522983521246</cx:pt>
          <cx:pt idx="21">0.90563746747614915</cx:pt>
          <cx:pt idx="22">0.9162185602775369</cx:pt>
          <cx:pt idx="23">0.92662619254119682</cx:pt>
          <cx:pt idx="24">0.93408499566348657</cx:pt>
          <cx:pt idx="25">0.94102341717259319</cx:pt>
          <cx:pt idx="26">0.94674761491760628</cx:pt>
          <cx:pt idx="27">0.95229835212489156</cx:pt>
          <cx:pt idx="28">0.95715524718126621</cx:pt>
          <cx:pt idx="29">0.96183868169991327</cx:pt>
          <cx:pt idx="30">0.965654813529922</cx:pt>
          <cx:pt idx="31">0.96947094535993061</cx:pt>
          <cx:pt idx="32">0.97294015611448392</cx:pt>
          <cx:pt idx="33">0.97640936686903734</cx:pt>
          <cx:pt idx="34">0.97987857762359065</cx:pt>
          <cx:pt idx="35">0.98300086730268865</cx:pt>
          <cx:pt idx="36">0.98577623590633134</cx:pt>
          <cx:pt idx="37">0.98837814397224633</cx:pt>
          <cx:pt idx="38">0.99028620988725069</cx:pt>
          <cx:pt idx="39">0.99219427580225494</cx:pt>
          <cx:pt idx="40">0.99392888117953171</cx:pt>
          <cx:pt idx="41">0.99566348655680836</cx:pt>
          <cx:pt idx="42">0.99705117085862971</cx:pt>
          <cx:pt idx="43">0.99791847354726804</cx:pt>
          <cx:pt idx="44">0.99843885516045094</cx:pt>
          <cx:pt idx="45">0.99895923677363396</cx:pt>
          <cx:pt idx="46">0.99947961838681698</cx:pt>
          <cx:pt idx="47">0.99982653946227229</cx:pt>
          <cx:pt idx="48">1</cx:pt>
        </cx:lvl>
      </cx:numDim>
    </cx:data>
  </cx:chartData>
  <cx:chart>
    <cx:title pos="t" align="ctr" overlay="0">
      <cx:tx>
        <cx:txData>
          <cx:v>Volume Pareto Analysis (2018-2022)</cx:v>
        </cx:txData>
      </cx:tx>
      <cx:txPr>
        <a:bodyPr spcFirstLastPara="1" vertOverflow="ellipsis" horzOverflow="overflow" wrap="square" lIns="0" tIns="0" rIns="0" bIns="0" anchor="ctr" anchorCtr="1"/>
        <a:lstStyle/>
        <a:p>
          <a:pPr algn="ctr" rtl="0">
            <a:defRPr sz="1200">
              <a:solidFill>
                <a:schemeClr val="tx2"/>
              </a:solidFill>
              <a:latin typeface="Times New Roman" panose="02020603050405020304" pitchFamily="18" charset="0"/>
              <a:ea typeface="Times New Roman" panose="02020603050405020304" pitchFamily="18" charset="0"/>
              <a:cs typeface="Times New Roman" panose="02020603050405020304" pitchFamily="18" charset="0"/>
            </a:defRPr>
          </a:pPr>
          <a:r>
            <a:rPr lang="en-US" sz="1600" b="0" i="0" u="none" strike="noStrike" baseline="0" dirty="0">
              <a:solidFill>
                <a:schemeClr val="tx2"/>
              </a:solidFill>
              <a:latin typeface="Times New Roman" panose="02020603050405020304" pitchFamily="18" charset="0"/>
              <a:cs typeface="Times New Roman" panose="02020603050405020304" pitchFamily="18" charset="0"/>
            </a:rPr>
            <a:t>Volume Pareto Analysis (2018-2022)</a:t>
          </a:r>
        </a:p>
      </cx:txPr>
    </cx:title>
    <cx:plotArea>
      <cx:plotAreaRegion>
        <cx:series layoutId="clusteredColumn" uniqueId="{23210C17-91FA-4215-A393-2521A9187167}" formatIdx="0">
          <cx:tx>
            <cx:txData>
              <cx:f>Sheet1!$B$1</cx:f>
              <cx:v>sum</cx:v>
            </cx:txData>
          </cx:tx>
          <cx:dataId val="0"/>
          <cx:layoutPr>
            <cx:aggregation/>
          </cx:layoutPr>
          <cx:axisId val="1"/>
        </cx:series>
        <cx:series layoutId="paretoLine" ownerIdx="0" uniqueId="{9E6E4621-A4A6-4C78-B981-68455905B4DE}" formatIdx="1">
          <cx:axisId val="2"/>
        </cx:series>
        <cx:series layoutId="clusteredColumn" hidden="1" uniqueId="{04697C1A-B4BD-4005-B05A-9EEC2F57E4C0}" formatIdx="2">
          <cx:tx>
            <cx:txData>
              <cx:f>Sheet1!$C$1</cx:f>
              <cx:v>cumulative sum</cx:v>
            </cx:txData>
          </cx:tx>
          <cx:dataId val="1"/>
          <cx:layoutPr>
            <cx:aggregation/>
          </cx:layoutPr>
          <cx:axisId val="1"/>
        </cx:series>
        <cx:series layoutId="paretoLine" ownerIdx="2" uniqueId="{66E2DF11-2AA9-411E-B4F3-CA83F654F9B8}" formatIdx="3">
          <cx:axisId val="2"/>
        </cx:series>
        <cx:series layoutId="clusteredColumn" hidden="1" uniqueId="{ABC5329E-FAC7-4706-8ECA-6DA959D3F0EA}" formatIdx="4">
          <cx:tx>
            <cx:txData>
              <cx:v>percentage</cx:v>
            </cx:txData>
          </cx:tx>
          <cx:dataId val="2"/>
          <cx:layoutPr>
            <cx:aggregation/>
          </cx:layoutPr>
          <cx:axisId val="1"/>
        </cx:series>
        <cx:series layoutId="paretoLine" ownerIdx="4" uniqueId="{9A4EC369-7494-4C95-863B-E5BFE6428E22}" formatIdx="5">
          <cx:axisId val="2"/>
        </cx:series>
      </cx:plotAreaRegion>
      <cx:axis id="0">
        <cx:catScaling gapWidth="0"/>
        <cx:title>
          <cx:tx>
            <cx:txData>
              <cx:v>SKU </cx:v>
            </cx:txData>
          </cx:tx>
          <cx:txPr>
            <a:bodyPr spcFirstLastPara="1" vertOverflow="ellipsis" horzOverflow="overflow" wrap="square" lIns="0" tIns="0" rIns="0" bIns="0" anchor="ctr" anchorCtr="1"/>
            <a:lstStyle/>
            <a:p>
              <a:pPr algn="ctr" rtl="0">
                <a:defRPr sz="1200">
                  <a:solidFill>
                    <a:schemeClr val="tx2"/>
                  </a:solidFill>
                  <a:latin typeface="Times New Roman" panose="02020603050405020304" pitchFamily="18" charset="0"/>
                  <a:ea typeface="Times New Roman" panose="02020603050405020304" pitchFamily="18" charset="0"/>
                  <a:cs typeface="Times New Roman" panose="02020603050405020304" pitchFamily="18" charset="0"/>
                </a:defRPr>
              </a:pPr>
              <a:r>
                <a:rPr lang="en-US" sz="1200" b="0" i="0" u="none" strike="noStrike" baseline="0">
                  <a:solidFill>
                    <a:schemeClr val="tx2"/>
                  </a:solidFill>
                  <a:latin typeface="Times New Roman" panose="02020603050405020304" pitchFamily="18" charset="0"/>
                  <a:cs typeface="Times New Roman" panose="02020603050405020304" pitchFamily="18" charset="0"/>
                </a:rPr>
                <a:t>SKU </a:t>
              </a:r>
            </a:p>
          </cx:txPr>
        </cx:title>
        <cx:tickLabels/>
        <cx:txPr>
          <a:bodyPr vertOverflow="overflow" horzOverflow="overflow" wrap="square" lIns="0" tIns="0" rIns="0" bIns="0"/>
          <a:lstStyle/>
          <a:p>
            <a:pPr algn="ctr" rtl="0">
              <a:defRPr sz="1200" b="0" i="0">
                <a:solidFill>
                  <a:srgbClr val="FFFFFF"/>
                </a:solidFill>
                <a:latin typeface="Times New Roman" panose="02020603050405020304" pitchFamily="18" charset="0"/>
                <a:ea typeface="Times New Roman" panose="02020603050405020304" pitchFamily="18" charset="0"/>
                <a:cs typeface="Times New Roman" panose="02020603050405020304" pitchFamily="18" charset="0"/>
              </a:defRPr>
            </a:pPr>
            <a:endParaRPr lang="en-US" sz="1200">
              <a:latin typeface="Times New Roman" panose="02020603050405020304" pitchFamily="18" charset="0"/>
              <a:cs typeface="Times New Roman" panose="02020603050405020304" pitchFamily="18" charset="0"/>
            </a:endParaRPr>
          </a:p>
        </cx:txPr>
      </cx:axis>
      <cx:axis id="1">
        <cx:valScaling/>
        <cx:title>
          <cx:tx>
            <cx:txData>
              <cx:v>Volume of sales</cx:v>
            </cx:txData>
          </cx:tx>
          <cx:txPr>
            <a:bodyPr spcFirstLastPara="1" vertOverflow="ellipsis" horzOverflow="overflow" wrap="square" lIns="0" tIns="0" rIns="0" bIns="0" anchor="ctr" anchorCtr="1"/>
            <a:lstStyle/>
            <a:p>
              <a:pPr algn="ctr" rtl="0">
                <a:defRPr sz="1200">
                  <a:solidFill>
                    <a:schemeClr val="tx2"/>
                  </a:solidFill>
                  <a:latin typeface="Times New Roman" panose="02020603050405020304" pitchFamily="18" charset="0"/>
                  <a:ea typeface="Times New Roman" panose="02020603050405020304" pitchFamily="18" charset="0"/>
                  <a:cs typeface="Times New Roman" panose="02020603050405020304" pitchFamily="18" charset="0"/>
                </a:defRPr>
              </a:pPr>
              <a:r>
                <a:rPr lang="en-US" sz="1200" b="0" i="0" u="none" strike="noStrike" baseline="0">
                  <a:solidFill>
                    <a:schemeClr val="tx2"/>
                  </a:solidFill>
                  <a:latin typeface="Times New Roman" panose="02020603050405020304" pitchFamily="18" charset="0"/>
                  <a:cs typeface="Times New Roman" panose="02020603050405020304" pitchFamily="18" charset="0"/>
                </a:rPr>
                <a:t>Volume of sales</a:t>
              </a:r>
            </a:p>
          </cx:txPr>
        </cx:title>
        <cx:majorGridlines/>
        <cx:tickLabels/>
        <cx:txPr>
          <a:bodyPr vertOverflow="overflow" horzOverflow="overflow" wrap="square" lIns="0" tIns="0" rIns="0" bIns="0"/>
          <a:lstStyle/>
          <a:p>
            <a:pPr algn="ctr" rtl="0">
              <a:defRPr sz="1200" b="0" i="0">
                <a:solidFill>
                  <a:srgbClr val="FFFFFF"/>
                </a:solidFill>
                <a:latin typeface="Times New Roman" panose="02020603050405020304" pitchFamily="18" charset="0"/>
                <a:ea typeface="Times New Roman" panose="02020603050405020304" pitchFamily="18" charset="0"/>
                <a:cs typeface="Times New Roman" panose="02020603050405020304" pitchFamily="18" charset="0"/>
              </a:defRPr>
            </a:pPr>
            <a:endParaRPr lang="en-US" sz="1200">
              <a:latin typeface="Times New Roman" panose="02020603050405020304" pitchFamily="18" charset="0"/>
              <a:cs typeface="Times New Roman" panose="02020603050405020304" pitchFamily="18" charset="0"/>
            </a:endParaRPr>
          </a:p>
        </cx:txPr>
      </cx:axis>
      <cx:axis id="2">
        <cx:valScaling max="1" min="0"/>
        <cx:title>
          <cx:txPr>
            <a:bodyPr spcFirstLastPara="1" vertOverflow="ellipsis" horzOverflow="overflow" wrap="square" lIns="0" tIns="0" rIns="0" bIns="0" anchor="ctr" anchorCtr="1"/>
            <a:lstStyle/>
            <a:p>
              <a:pPr algn="ctr" rtl="0">
                <a:defRPr sz="1200">
                  <a:latin typeface="Times New Roman" panose="02020603050405020304" pitchFamily="18" charset="0"/>
                  <a:ea typeface="Times New Roman" panose="02020603050405020304" pitchFamily="18" charset="0"/>
                  <a:cs typeface="Times New Roman" panose="02020603050405020304" pitchFamily="18" charset="0"/>
                </a:defRPr>
              </a:pPr>
              <a:endParaRPr lang="en-US" sz="1200" b="0" i="0" u="none" strike="noStrike" baseline="0">
                <a:solidFill>
                  <a:sysClr val="windowText" lastClr="000000">
                    <a:lumMod val="65000"/>
                    <a:lumOff val="35000"/>
                  </a:sysClr>
                </a:solidFill>
                <a:latin typeface="Times New Roman" panose="02020603050405020304" pitchFamily="18" charset="0"/>
                <a:cs typeface="Times New Roman" panose="02020603050405020304" pitchFamily="18" charset="0"/>
              </a:endParaRPr>
            </a:p>
          </cx:txPr>
        </cx:title>
        <cx:units unit="percentage"/>
        <cx:tickLabels/>
        <cx:txPr>
          <a:bodyPr vertOverflow="overflow" horzOverflow="overflow" wrap="square" lIns="0" tIns="0" rIns="0" bIns="0"/>
          <a:lstStyle/>
          <a:p>
            <a:pPr algn="ctr" rtl="0">
              <a:defRPr sz="1200" b="0" i="0">
                <a:solidFill>
                  <a:srgbClr val="FFFFFF"/>
                </a:solidFill>
                <a:latin typeface="Times New Roman" panose="02020603050405020304" pitchFamily="18" charset="0"/>
                <a:ea typeface="Times New Roman" panose="02020603050405020304" pitchFamily="18" charset="0"/>
                <a:cs typeface="Times New Roman" panose="02020603050405020304" pitchFamily="18" charset="0"/>
              </a:defRPr>
            </a:pPr>
            <a:endParaRPr lang="en-US" sz="1200">
              <a:latin typeface="Times New Roman" panose="02020603050405020304" pitchFamily="18" charset="0"/>
              <a:cs typeface="Times New Roman" panose="02020603050405020304" pitchFamily="18" charset="0"/>
            </a:endParaRPr>
          </a:p>
        </cx:txPr>
      </cx:axis>
    </cx:plotArea>
  </cx:chart>
  <cx:spPr>
    <a:solidFill>
      <a:schemeClr val="bg1"/>
    </a:solidFill>
  </cx:spPr>
</cx:chartSpace>
</file>

<file path=ppt/charts/chartEx2.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Sheet1!$I$2:$I$52</cx:f>
        <cx:lvl ptCount="51">
          <cx:pt idx="0">U_01</cx:pt>
          <cx:pt idx="1">W_02</cx:pt>
          <cx:pt idx="2">U_02</cx:pt>
          <cx:pt idx="3">A_3</cx:pt>
          <cx:pt idx="4">O_04</cx:pt>
          <cx:pt idx="5">L_02</cx:pt>
          <cx:pt idx="6">A_6</cx:pt>
          <cx:pt idx="7">W_03</cx:pt>
          <cx:pt idx="8">L_01</cx:pt>
          <cx:pt idx="9">O_02</cx:pt>
          <cx:pt idx="10">O_01</cx:pt>
          <cx:pt idx="11">W_04</cx:pt>
          <cx:pt idx="12">M_01</cx:pt>
          <cx:pt idx="13">U_03</cx:pt>
          <cx:pt idx="14">A_2</cx:pt>
          <cx:pt idx="15">W_08</cx:pt>
          <cx:pt idx="16">A_7</cx:pt>
          <cx:pt idx="17">U_06</cx:pt>
          <cx:pt idx="18">W_01</cx:pt>
          <cx:pt idx="19">U_05</cx:pt>
          <cx:pt idx="20">A_9</cx:pt>
          <cx:pt idx="21">U_04</cx:pt>
          <cx:pt idx="22">W_06</cx:pt>
          <cx:pt idx="23">A_4</cx:pt>
          <cx:pt idx="24">A_5</cx:pt>
          <cx:pt idx="25">A_11</cx:pt>
          <cx:pt idx="26">R_05</cx:pt>
          <cx:pt idx="27">W_07</cx:pt>
          <cx:pt idx="28">A_10</cx:pt>
          <cx:pt idx="29">A_12</cx:pt>
          <cx:pt idx="30">R_02</cx:pt>
          <cx:pt idx="31">A_1</cx:pt>
          <cx:pt idx="32">M_02</cx:pt>
          <cx:pt idx="33">W_05</cx:pt>
          <cx:pt idx="34">M_03</cx:pt>
          <cx:pt idx="35">U_07</cx:pt>
          <cx:pt idx="36">O_03</cx:pt>
          <cx:pt idx="37">R_04</cx:pt>
          <cx:pt idx="38">U_08</cx:pt>
          <cx:pt idx="39">A_8</cx:pt>
          <cx:pt idx="40">R_01</cx:pt>
          <cx:pt idx="41">L_03</cx:pt>
          <cx:pt idx="42">R_03</cx:pt>
          <cx:pt idx="43">L_06</cx:pt>
          <cx:pt idx="44">R_06</cx:pt>
          <cx:pt idx="45">L_05</cx:pt>
          <cx:pt idx="46">R_07</cx:pt>
          <cx:pt idx="47">U_09</cx:pt>
          <cx:pt idx="48">L_04</cx:pt>
        </cx:lvl>
      </cx:strDim>
      <cx:numDim type="val">
        <cx:f>Sheet1!$J$2:$J$52</cx:f>
        <cx:lvl ptCount="51" formatCode="[$₹-en-IN]\ #,##0">
          <cx:pt idx="0">5993810.5499999998</cx:pt>
          <cx:pt idx="1">3912114.1499999994</cx:pt>
          <cx:pt idx="2">2458287.2999999998</cx:pt>
          <cx:pt idx="3">1852116</cx:pt>
          <cx:pt idx="4">822501.75</cx:pt>
          <cx:pt idx="5">651253.05000000005</cx:pt>
          <cx:pt idx="6">560019.59999999998</cx:pt>
          <cx:pt idx="7">502568.84999999998</cx:pt>
          <cx:pt idx="8">446176.5</cx:pt>
          <cx:pt idx="9">394456.65000000002</cx:pt>
          <cx:pt idx="10">334162.5</cx:pt>
          <cx:pt idx="11">308542.5</cx:pt>
          <cx:pt idx="12">277248.29999999999</cx:pt>
          <cx:pt idx="13">261500.39999999999</cx:pt>
          <cx:pt idx="14">257620.64999999999</cx:pt>
          <cx:pt idx="15">255622.5</cx:pt>
          <cx:pt idx="16">251790</cx:pt>
          <cx:pt idx="17">243145.35000000001</cx:pt>
          <cx:pt idx="18">241568.25</cx:pt>
          <cx:pt idx="19">237694.79999999999</cx:pt>
          <cx:pt idx="20">214935</cx:pt>
          <cx:pt idx="21">173344.5</cx:pt>
          <cx:pt idx="22">169050</cx:pt>
          <cx:pt idx="23">163800</cx:pt>
          <cx:pt idx="24">161280</cx:pt>
          <cx:pt idx="25">151725</cx:pt>
          <cx:pt idx="26">148393.35000000001</cx:pt>
          <cx:pt idx="27">131250</cx:pt>
          <cx:pt idx="28">129150</cx:pt>
          <cx:pt idx="29">127575</cx:pt>
          <cx:pt idx="30">126000</cx:pt>
          <cx:pt idx="31">106260</cx:pt>
          <cx:pt idx="32">102261.60000000001</cx:pt>
          <cx:pt idx="33">99750</cx:pt>
          <cx:pt idx="34">87675</cx:pt>
          <cx:pt idx="35">55860</cx:pt>
          <cx:pt idx="36">48018.599999999999</cx:pt>
          <cx:pt idx="37">35437.5</cx:pt>
          <cx:pt idx="38">32744.25</cx:pt>
          <cx:pt idx="39">21000</cx:pt>
          <cx:pt idx="40">19422.900000000001</cx:pt>
          <cx:pt idx="41">16905</cx:pt>
          <cx:pt idx="42">14647.5</cx:pt>
          <cx:pt idx="43">13109.25</cx:pt>
          <cx:pt idx="44">11970</cx:pt>
          <cx:pt idx="45">11818.799999999999</cx:pt>
          <cx:pt idx="46">11424</cx:pt>
          <cx:pt idx="47">7717.5</cx:pt>
          <cx:pt idx="48">3134.25</cx:pt>
        </cx:lvl>
      </cx:numDim>
    </cx:data>
    <cx:data id="1">
      <cx:strDim type="cat">
        <cx:f>Sheet1!$I$2:$I$52</cx:f>
        <cx:lvl ptCount="51">
          <cx:pt idx="0">U_01</cx:pt>
          <cx:pt idx="1">W_02</cx:pt>
          <cx:pt idx="2">U_02</cx:pt>
          <cx:pt idx="3">A_3</cx:pt>
          <cx:pt idx="4">O_04</cx:pt>
          <cx:pt idx="5">L_02</cx:pt>
          <cx:pt idx="6">A_6</cx:pt>
          <cx:pt idx="7">W_03</cx:pt>
          <cx:pt idx="8">L_01</cx:pt>
          <cx:pt idx="9">O_02</cx:pt>
          <cx:pt idx="10">O_01</cx:pt>
          <cx:pt idx="11">W_04</cx:pt>
          <cx:pt idx="12">M_01</cx:pt>
          <cx:pt idx="13">U_03</cx:pt>
          <cx:pt idx="14">A_2</cx:pt>
          <cx:pt idx="15">W_08</cx:pt>
          <cx:pt idx="16">A_7</cx:pt>
          <cx:pt idx="17">U_06</cx:pt>
          <cx:pt idx="18">W_01</cx:pt>
          <cx:pt idx="19">U_05</cx:pt>
          <cx:pt idx="20">A_9</cx:pt>
          <cx:pt idx="21">U_04</cx:pt>
          <cx:pt idx="22">W_06</cx:pt>
          <cx:pt idx="23">A_4</cx:pt>
          <cx:pt idx="24">A_5</cx:pt>
          <cx:pt idx="25">A_11</cx:pt>
          <cx:pt idx="26">R_05</cx:pt>
          <cx:pt idx="27">W_07</cx:pt>
          <cx:pt idx="28">A_10</cx:pt>
          <cx:pt idx="29">A_12</cx:pt>
          <cx:pt idx="30">R_02</cx:pt>
          <cx:pt idx="31">A_1</cx:pt>
          <cx:pt idx="32">M_02</cx:pt>
          <cx:pt idx="33">W_05</cx:pt>
          <cx:pt idx="34">M_03</cx:pt>
          <cx:pt idx="35">U_07</cx:pt>
          <cx:pt idx="36">O_03</cx:pt>
          <cx:pt idx="37">R_04</cx:pt>
          <cx:pt idx="38">U_08</cx:pt>
          <cx:pt idx="39">A_8</cx:pt>
          <cx:pt idx="40">R_01</cx:pt>
          <cx:pt idx="41">L_03</cx:pt>
          <cx:pt idx="42">R_03</cx:pt>
          <cx:pt idx="43">L_06</cx:pt>
          <cx:pt idx="44">R_06</cx:pt>
          <cx:pt idx="45">L_05</cx:pt>
          <cx:pt idx="46">R_07</cx:pt>
          <cx:pt idx="47">U_09</cx:pt>
          <cx:pt idx="48">L_04</cx:pt>
        </cx:lvl>
      </cx:strDim>
      <cx:numDim type="val">
        <cx:f>Sheet1!$K$2:$K$52</cx:f>
        <cx:lvl ptCount="51" formatCode="[$₹-en-IN]\ #,##0">
          <cx:pt idx="0">5993810.5499999998</cx:pt>
          <cx:pt idx="1">9905924.6999999993</cx:pt>
          <cx:pt idx="2">12364212</cx:pt>
          <cx:pt idx="3">14216328</cx:pt>
          <cx:pt idx="4">15038829.75</cx:pt>
          <cx:pt idx="5">15690082.800000001</cx:pt>
          <cx:pt idx="6">16250102.4</cx:pt>
          <cx:pt idx="7">16752671.25</cx:pt>
          <cx:pt idx="8">17198847.75</cx:pt>
          <cx:pt idx="9">17593304.399999999</cx:pt>
          <cx:pt idx="10">17927466.899999999</cx:pt>
          <cx:pt idx="11">18236009.399999999</cx:pt>
          <cx:pt idx="12">18513257.699999999</cx:pt>
          <cx:pt idx="13">18774758.099999998</cx:pt>
          <cx:pt idx="14">19032378.749999996</cx:pt>
          <cx:pt idx="15">19288001.249999996</cx:pt>
          <cx:pt idx="16">19539791.249999996</cx:pt>
          <cx:pt idx="17">19782936.599999998</cx:pt>
          <cx:pt idx="18">20024504.849999998</cx:pt>
          <cx:pt idx="19">20262199.649999999</cx:pt>
          <cx:pt idx="20">20477134.649999999</cx:pt>
          <cx:pt idx="21">20650479.149999999</cx:pt>
          <cx:pt idx="22">20819529.149999999</cx:pt>
          <cx:pt idx="23">20983329.149999999</cx:pt>
          <cx:pt idx="24">21144609.149999999</cx:pt>
          <cx:pt idx="25">21296334.149999999</cx:pt>
          <cx:pt idx="26">21444727.5</cx:pt>
          <cx:pt idx="27">21575977.5</cx:pt>
          <cx:pt idx="28">21705127.5</cx:pt>
          <cx:pt idx="29">21832702.5</cx:pt>
          <cx:pt idx="30">21958702.5</cx:pt>
          <cx:pt idx="31">22064962.5</cx:pt>
          <cx:pt idx="32">22167224.100000001</cx:pt>
          <cx:pt idx="33">22266974.100000001</cx:pt>
          <cx:pt idx="34">22354649.100000001</cx:pt>
          <cx:pt idx="35">22410509.100000001</cx:pt>
          <cx:pt idx="36">22458527.700000003</cx:pt>
          <cx:pt idx="37">22493965.200000003</cx:pt>
          <cx:pt idx="38">22526709.450000003</cx:pt>
          <cx:pt idx="39">22547709.450000003</cx:pt>
          <cx:pt idx="40">22567132.350000001</cx:pt>
          <cx:pt idx="41">22584037.350000001</cx:pt>
          <cx:pt idx="42">22598684.850000001</cx:pt>
          <cx:pt idx="43">22611794.100000001</cx:pt>
          <cx:pt idx="44">22623764.100000001</cx:pt>
          <cx:pt idx="45">22635582.900000002</cx:pt>
          <cx:pt idx="46">22647006.900000002</cx:pt>
          <cx:pt idx="47">22654724.400000002</cx:pt>
          <cx:pt idx="48">22657858.650000002</cx:pt>
        </cx:lvl>
      </cx:numDim>
    </cx:data>
    <cx:data id="2">
      <cx:strDim type="cat">
        <cx:f>Sheet1!$I$2:$I$52</cx:f>
        <cx:lvl ptCount="51">
          <cx:pt idx="0">U_01</cx:pt>
          <cx:pt idx="1">W_02</cx:pt>
          <cx:pt idx="2">U_02</cx:pt>
          <cx:pt idx="3">A_3</cx:pt>
          <cx:pt idx="4">O_04</cx:pt>
          <cx:pt idx="5">L_02</cx:pt>
          <cx:pt idx="6">A_6</cx:pt>
          <cx:pt idx="7">W_03</cx:pt>
          <cx:pt idx="8">L_01</cx:pt>
          <cx:pt idx="9">O_02</cx:pt>
          <cx:pt idx="10">O_01</cx:pt>
          <cx:pt idx="11">W_04</cx:pt>
          <cx:pt idx="12">M_01</cx:pt>
          <cx:pt idx="13">U_03</cx:pt>
          <cx:pt idx="14">A_2</cx:pt>
          <cx:pt idx="15">W_08</cx:pt>
          <cx:pt idx="16">A_7</cx:pt>
          <cx:pt idx="17">U_06</cx:pt>
          <cx:pt idx="18">W_01</cx:pt>
          <cx:pt idx="19">U_05</cx:pt>
          <cx:pt idx="20">A_9</cx:pt>
          <cx:pt idx="21">U_04</cx:pt>
          <cx:pt idx="22">W_06</cx:pt>
          <cx:pt idx="23">A_4</cx:pt>
          <cx:pt idx="24">A_5</cx:pt>
          <cx:pt idx="25">A_11</cx:pt>
          <cx:pt idx="26">R_05</cx:pt>
          <cx:pt idx="27">W_07</cx:pt>
          <cx:pt idx="28">A_10</cx:pt>
          <cx:pt idx="29">A_12</cx:pt>
          <cx:pt idx="30">R_02</cx:pt>
          <cx:pt idx="31">A_1</cx:pt>
          <cx:pt idx="32">M_02</cx:pt>
          <cx:pt idx="33">W_05</cx:pt>
          <cx:pt idx="34">M_03</cx:pt>
          <cx:pt idx="35">U_07</cx:pt>
          <cx:pt idx="36">O_03</cx:pt>
          <cx:pt idx="37">R_04</cx:pt>
          <cx:pt idx="38">U_08</cx:pt>
          <cx:pt idx="39">A_8</cx:pt>
          <cx:pt idx="40">R_01</cx:pt>
          <cx:pt idx="41">L_03</cx:pt>
          <cx:pt idx="42">R_03</cx:pt>
          <cx:pt idx="43">L_06</cx:pt>
          <cx:pt idx="44">R_06</cx:pt>
          <cx:pt idx="45">L_05</cx:pt>
          <cx:pt idx="46">R_07</cx:pt>
          <cx:pt idx="47">U_09</cx:pt>
          <cx:pt idx="48">L_04</cx:pt>
        </cx:lvl>
      </cx:strDim>
      <cx:numDim type="val">
        <cx:f>Sheet1!$L$2:$L$52</cx:f>
        <cx:lvl ptCount="51" formatCode="0%">
          <cx:pt idx="0">0.26453561400428277</cx:pt>
          <cx:pt idx="1">0.43719597924140102</cx:pt>
          <cx:pt idx="2">0.5456919910655369</cx:pt>
          <cx:pt idx="3">0.62743475540218352</cx:pt>
          <cx:pt idx="4">0.66373570346198618</cx:pt>
          <cx:pt idx="5">0.69247862485010248</cx:pt>
          <cx:pt idx="6">0.71719497641053553</cx:pt>
          <cx:pt idx="7">0.73937575076186635</cx:pt>
          <cx:pt idx="8">0.75906766017361482</cx:pt>
          <cx:pt idx="9">0.77647692448641858</cx:pt>
          <cx:pt idx="10">0.79122511870732304</cx:pt>
          <cx:pt idx="11">0.80484257942001047</cx:pt>
          <cx:pt idx="12">0.81707887695733317</cx:pt>
          <cx:pt idx="13">0.8286201441194001</cx:pt>
          <cx:pt idx="14">0.83999017930143172</cx:pt>
          <cx:pt idx="15">0.85127202653812983</cx:pt>
          <cx:pt idx="16">0.86238472716396763</cx:pt>
          <cx:pt idx="17">0.87311589791385669</cx:pt>
          <cx:pt idx="18">0.88377746367483834</cx:pt>
          <cx:pt idx="19">0.89426807550500786</cx:pt>
          <cx:pt idx="20">0.90375418817435316</cx:pt>
          <cx:pt idx="21">0.91140471255433475</cx:pt>
          <cx:pt idx="22">0.91886570004707824</cx:pt>
          <cx:pt idx="23">0.9260949798537117</cx:pt>
          <cx:pt idx="24">0.93321303997101224</cx:pt>
          <cx:pt idx="25">0.93990939209959268</cx:pt>
          <cx:pt idx="26">0.94645870253056763</cx:pt>
          <cx:pt idx="27">0.95225139468331876</cx:pt>
          <cx:pt idx="28">0.95795140376162591</cx:pt>
          <cx:pt idx="29">0.96358190053409998</cx:pt>
          <cx:pt idx="30">0.96914288500074108</cx:pt>
          <cx:pt idx="31">0.97383264856760843</cx:pt>
          <cx:pt idx="32">0.97834594356073445</cx:pt>
          <cx:pt idx="33">0.98274838959682531</cx:pt>
          <cx:pt idx="34">0.98661790795486315</cx:pt>
          <cx:pt idx="35">0.98908327773507398</cx:pt>
          <cx:pt idx="36">0.991202568915311</cx:pt>
          <cx:pt idx="37">0.9927665957965538</cx:pt>
          <cx:pt idx="38">0.9942117566348222</cx:pt>
          <cx:pt idx="39">0.99513858737926242</cx:pt>
          <cx:pt idx="40">0.99599581313479502</cx:pt>
          <cx:pt idx="41">0.99674191188406935</cx:pt>
          <cx:pt idx="42">0.99738837632831645</cx:pt>
          <cx:pt idx="43">0.99796695042053318</cx:pt>
          <cx:pt idx="44">0.99849524394486411</cx:pt>
          <cx:pt idx="45">0.99901686428783509</cx:pt>
          <cx:pt idx="46">0.99952106021281051</cx:pt>
          <cx:pt idx="47">0.9998616705113923</cx:pt>
          <cx:pt idx="48">1</cx:pt>
        </cx:lvl>
      </cx:numDim>
    </cx:data>
  </cx:chartData>
  <cx:chart>
    <cx:title pos="t" align="ctr" overlay="0">
      <cx:tx>
        <cx:txData>
          <cx:v>Revenue Pareto Analysis (2018-2022)</cx:v>
        </cx:txData>
      </cx:tx>
      <cx:txPr>
        <a:bodyPr spcFirstLastPara="1" vertOverflow="ellipsis" horzOverflow="overflow" wrap="square" lIns="0" tIns="0" rIns="0" bIns="0" anchor="ctr" anchorCtr="1"/>
        <a:lstStyle/>
        <a:p>
          <a:pPr algn="ctr" rtl="0">
            <a:defRPr sz="1600">
              <a:solidFill>
                <a:schemeClr val="tx2"/>
              </a:solidFill>
              <a:latin typeface="Times New Roman" panose="02020603050405020304" pitchFamily="18" charset="0"/>
              <a:ea typeface="Times New Roman" panose="02020603050405020304" pitchFamily="18" charset="0"/>
              <a:cs typeface="Times New Roman" panose="02020603050405020304" pitchFamily="18" charset="0"/>
            </a:defRPr>
          </a:pPr>
          <a:r>
            <a:rPr lang="en-US" sz="1600" b="0" i="0" u="none" strike="noStrike" baseline="0">
              <a:solidFill>
                <a:schemeClr val="tx2"/>
              </a:solidFill>
              <a:latin typeface="Times New Roman" panose="02020603050405020304" pitchFamily="18" charset="0"/>
              <a:cs typeface="Times New Roman" panose="02020603050405020304" pitchFamily="18" charset="0"/>
            </a:rPr>
            <a:t>Revenue Pareto Analysis (2018-2022)</a:t>
          </a:r>
        </a:p>
      </cx:txPr>
    </cx:title>
    <cx:plotArea>
      <cx:plotAreaRegion>
        <cx:series layoutId="clusteredColumn" uniqueId="{FAB203AD-CC0D-4794-AF24-33F854AEA278}" formatIdx="0">
          <cx:tx>
            <cx:txData>
              <cx:f>Sheet1!$J$1</cx:f>
              <cx:v>sum</cx:v>
            </cx:txData>
          </cx:tx>
          <cx:dataId val="0"/>
          <cx:layoutPr>
            <cx:aggregation/>
          </cx:layoutPr>
          <cx:axisId val="1"/>
        </cx:series>
        <cx:series layoutId="paretoLine" ownerIdx="0" uniqueId="{CE16081B-934E-4309-9E5C-FD622DE36910}" formatIdx="1">
          <cx:axisId val="2"/>
        </cx:series>
        <cx:series layoutId="clusteredColumn" hidden="1" uniqueId="{D1639658-2D6E-4A57-B88D-716E9C1946AE}" formatIdx="2">
          <cx:tx>
            <cx:txData>
              <cx:f>Sheet1!$K$1</cx:f>
              <cx:v>cumulative sum</cx:v>
            </cx:txData>
          </cx:tx>
          <cx:dataId val="1"/>
          <cx:layoutPr>
            <cx:aggregation/>
          </cx:layoutPr>
          <cx:axisId val="1"/>
        </cx:series>
        <cx:series layoutId="paretoLine" ownerIdx="2" uniqueId="{4D3062A8-6E54-471C-A507-C5DD6371CC9B}" formatIdx="3">
          <cx:axisId val="2"/>
        </cx:series>
        <cx:series layoutId="clusteredColumn" hidden="1" uniqueId="{951F558C-FEC8-44B1-A780-01211C433796}" formatIdx="4">
          <cx:tx>
            <cx:txData>
              <cx:v>percentage</cx:v>
            </cx:txData>
          </cx:tx>
          <cx:dataId val="2"/>
          <cx:layoutPr>
            <cx:aggregation/>
          </cx:layoutPr>
          <cx:axisId val="1"/>
        </cx:series>
        <cx:series layoutId="paretoLine" ownerIdx="4" uniqueId="{2D9F43D6-DED6-468D-9F49-A5CA60C340F6}" formatIdx="5">
          <cx:axisId val="2"/>
        </cx:series>
      </cx:plotAreaRegion>
      <cx:axis id="0">
        <cx:catScaling gapWidth="0"/>
        <cx:title>
          <cx:tx>
            <cx:txData>
              <cx:v>SKU</cx:v>
            </cx:txData>
          </cx:tx>
          <cx:txPr>
            <a:bodyPr spcFirstLastPara="1" vertOverflow="ellipsis" horzOverflow="overflow" wrap="square" lIns="0" tIns="0" rIns="0" bIns="0" anchor="ctr" anchorCtr="1"/>
            <a:lstStyle/>
            <a:p>
              <a:pPr algn="ctr" rtl="0">
                <a:defRPr/>
              </a:pPr>
              <a:r>
                <a:rPr lang="en-US" sz="1200" b="0" i="0" u="none" strike="noStrike" baseline="0" dirty="0">
                  <a:solidFill>
                    <a:schemeClr val="tx2"/>
                  </a:solidFill>
                  <a:latin typeface="Times New Roman" panose="02020603050405020304" pitchFamily="18" charset="0"/>
                  <a:cs typeface="Times New Roman" panose="02020603050405020304" pitchFamily="18" charset="0"/>
                </a:rPr>
                <a:t>SKU</a:t>
              </a:r>
            </a:p>
          </cx:txPr>
        </cx:title>
        <cx:tickLabels/>
      </cx:axis>
      <cx:axis id="1">
        <cx:valScaling/>
        <cx:title>
          <cx:tx>
            <cx:txData>
              <cx:v>Revenue</cx:v>
            </cx:txData>
          </cx:tx>
          <cx:txPr>
            <a:bodyPr spcFirstLastPara="1" vertOverflow="ellipsis" horzOverflow="overflow" wrap="square" lIns="0" tIns="0" rIns="0" bIns="0" anchor="ctr" anchorCtr="1"/>
            <a:lstStyle/>
            <a:p>
              <a:pPr algn="ctr" rtl="0">
                <a:defRPr>
                  <a:solidFill>
                    <a:schemeClr val="tx2"/>
                  </a:solidFill>
                </a:defRPr>
              </a:pPr>
              <a:r>
                <a:rPr lang="en-US" sz="1200" b="0" i="0" u="none" strike="noStrike" baseline="0" dirty="0">
                  <a:solidFill>
                    <a:schemeClr val="tx2"/>
                  </a:solidFill>
                  <a:latin typeface="Times New Roman" panose="02020603050405020304" pitchFamily="18" charset="0"/>
                  <a:cs typeface="Times New Roman" panose="02020603050405020304" pitchFamily="18" charset="0"/>
                </a:rPr>
                <a:t>Revenue</a:t>
              </a:r>
            </a:p>
          </cx:txPr>
        </cx:title>
        <cx:majorGridlines/>
        <cx:tickLabels/>
      </cx:axis>
      <cx:axis id="2">
        <cx:valScaling max="1" min="0"/>
        <cx:units unit="percentage"/>
        <cx:tickLabels/>
      </cx:axis>
    </cx:plotArea>
  </cx:chart>
  <cx:spPr>
    <a:solidFill>
      <a:schemeClr val="bg1"/>
    </a:solidFill>
  </cx:spPr>
</cx:chartSpace>
</file>

<file path=ppt/charts/chartEx3.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'volume pareto 2021-22'!$K$3:$K$24</cx:f>
        <cx:lvl ptCount="22">
          <cx:pt idx="0">Okaya 50 W</cx:pt>
          <cx:pt idx="1">UTL 335 W</cx:pt>
          <cx:pt idx="2">Waaree 335 W</cx:pt>
          <cx:pt idx="3">Waaree 40 W</cx:pt>
          <cx:pt idx="4">UTL 50 W</cx:pt>
          <cx:pt idx="5">UTL 330 W</cx:pt>
          <cx:pt idx="6">Waaree 330 W</cx:pt>
          <cx:pt idx="7">Adani 330 W</cx:pt>
          <cx:pt idx="8">Waaree 50 W</cx:pt>
          <cx:pt idx="9">Waaree 75 W</cx:pt>
          <cx:pt idx="10">UTL 100 W</cx:pt>
          <cx:pt idx="11">Reil 40 W</cx:pt>
          <cx:pt idx="12">Waaree 100 W</cx:pt>
          <cx:pt idx="13">Adani 200 W</cx:pt>
          <cx:pt idx="14">Adani 50 W</cx:pt>
          <cx:pt idx="15">Adani 40 W</cx:pt>
          <cx:pt idx="16">Waaaree 300 W</cx:pt>
          <cx:pt idx="17">Luminous 330 W</cx:pt>
          <cx:pt idx="18">Adani 100 W</cx:pt>
          <cx:pt idx="19">Adani 220 W</cx:pt>
          <cx:pt idx="20">Okaya 335 W</cx:pt>
          <cx:pt idx="21">Microtek 50 W</cx:pt>
        </cx:lvl>
      </cx:strDim>
      <cx:numDim type="size">
        <cx:f>'volume pareto 2021-22'!$L$3:$L$24</cx:f>
        <cx:lvl ptCount="22" formatCode="General">
          <cx:pt idx="0">700</cx:pt>
          <cx:pt idx="1">580</cx:pt>
          <cx:pt idx="2">571</cx:pt>
          <cx:pt idx="3">405</cx:pt>
          <cx:pt idx="4">374</cx:pt>
          <cx:pt idx="5">350</cx:pt>
          <cx:pt idx="6">326</cx:pt>
          <cx:pt idx="7">320</cx:pt>
          <cx:pt idx="8">250</cx:pt>
          <cx:pt idx="9">200</cx:pt>
          <cx:pt idx="10">142</cx:pt>
          <cx:pt idx="11">130</cx:pt>
          <cx:pt idx="12">100</cx:pt>
          <cx:pt idx="13">100</cx:pt>
          <cx:pt idx="14">100</cx:pt>
          <cx:pt idx="15">100</cx:pt>
          <cx:pt idx="16">93</cx:pt>
          <cx:pt idx="17">92</cx:pt>
          <cx:pt idx="18">78</cx:pt>
          <cx:pt idx="19">70</cx:pt>
          <cx:pt idx="20">70</cx:pt>
          <cx:pt idx="21">70</cx:pt>
        </cx:lvl>
      </cx:numDim>
    </cx:data>
  </cx:chartData>
  <cx:chart>
    <cx:title pos="t" align="ctr" overlay="0">
      <cx:tx>
        <cx:txData>
          <cx:v>Tree Map</cx:v>
        </cx:txData>
      </cx:tx>
      <cx:txPr>
        <a:bodyPr spcFirstLastPara="1" vertOverflow="ellipsis" horzOverflow="overflow" wrap="square" lIns="0" tIns="0" rIns="0" bIns="0" anchor="ctr" anchorCtr="1"/>
        <a:lstStyle/>
        <a:p>
          <a:pPr algn="ctr" rtl="0">
            <a:defRPr/>
          </a:pPr>
          <a:r>
            <a:rPr lang="en-US" sz="1400" b="0" i="0" u="none" strike="noStrike" baseline="0">
              <a:solidFill>
                <a:sysClr val="windowText" lastClr="000000">
                  <a:lumMod val="65000"/>
                  <a:lumOff val="35000"/>
                </a:sysClr>
              </a:solidFill>
              <a:latin typeface="Calibri"/>
            </a:rPr>
            <a:t>Tree Map</a:t>
          </a:r>
        </a:p>
      </cx:txPr>
    </cx:title>
    <cx:plotArea>
      <cx:plotAreaRegion>
        <cx:series layoutId="treemap" uniqueId="{84E18F90-7297-4776-B1F3-350366BAB914}">
          <cx:dataLabels pos="inEnd">
            <cx:visibility seriesName="0" categoryName="1" value="0"/>
          </cx:dataLabels>
          <cx:dataId val="0"/>
          <cx:layoutPr>
            <cx:parentLabelLayout val="overlapping"/>
          </cx:layoutPr>
        </cx:series>
      </cx:plotAreaRegion>
    </cx:plotArea>
  </cx:chart>
</cx: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410">
  <cs:axisTitle>
    <cs:lnRef idx="0"/>
    <cs:fillRef idx="0"/>
    <cs:effectRef idx="0"/>
    <cs:fontRef idx="minor">
      <a:schemeClr val="tx1">
        <a:lumMod val="65000"/>
        <a:lumOff val="35000"/>
      </a:schemeClr>
    </cs:fontRef>
    <cs:spPr>
      <a:solidFill>
        <a:schemeClr val="bg1">
          <a:lumMod val="65000"/>
        </a:schemeClr>
      </a:solidFill>
      <a:ln w="19050">
        <a:solidFill>
          <a:schemeClr val="bg1"/>
        </a:solidFill>
      </a:ln>
    </cs:spPr>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lt1"/>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lt1"/>
    </cs:fontRef>
    <cs:defRPr sz="900"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lt1"/>
    </cs:fontRef>
    <cs:defRPr sz="900"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lt1"/>
    </cs:fontRef>
    <cs:defRPr sz="900"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lt1"/>
    </cs:fontRef>
    <cs:defRPr sz="900"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366">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tx1">
        <a:lumMod val="65000"/>
        <a:lumOff val="35000"/>
      </a:schemeClr>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charts/style9.xml><?xml version="1.0" encoding="utf-8"?>
<cs:chartStyle xmlns:cs="http://schemas.microsoft.com/office/drawing/2012/chartStyle" xmlns:a="http://schemas.openxmlformats.org/drawingml/2006/main" id="366">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tx1">
        <a:lumMod val="65000"/>
        <a:lumOff val="35000"/>
      </a:schemeClr>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drawings/drawing1.xml><?xml version="1.0" encoding="utf-8"?>
<c:userShapes xmlns:c="http://schemas.openxmlformats.org/drawingml/2006/chart">
  <cdr:relSizeAnchor xmlns:cdr="http://schemas.openxmlformats.org/drawingml/2006/chartDrawing">
    <cdr:from>
      <cdr:x>0.75718</cdr:x>
      <cdr:y>0.84855</cdr:y>
    </cdr:from>
    <cdr:to>
      <cdr:x>0.88496</cdr:x>
      <cdr:y>0.92842</cdr:y>
    </cdr:to>
    <cdr:sp macro="" textlink="">
      <cdr:nvSpPr>
        <cdr:cNvPr id="2" name="TextBox 1">
          <a:extLst xmlns:a="http://schemas.openxmlformats.org/drawingml/2006/main">
            <a:ext uri="{FF2B5EF4-FFF2-40B4-BE49-F238E27FC236}">
              <a16:creationId xmlns:a16="http://schemas.microsoft.com/office/drawing/2014/main" id="{BBF568DC-3FFD-81C3-6BE5-D59A23A3AC16}"/>
            </a:ext>
          </a:extLst>
        </cdr:cNvPr>
        <cdr:cNvSpPr txBox="1"/>
      </cdr:nvSpPr>
      <cdr:spPr>
        <a:xfrm xmlns:a="http://schemas.openxmlformats.org/drawingml/2006/main">
          <a:off x="4372738" y="4155440"/>
          <a:ext cx="737931" cy="391133"/>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800" dirty="0">
              <a:solidFill>
                <a:schemeClr val="tx1"/>
              </a:solidFill>
            </a:rPr>
            <a:t>    2021-22</a:t>
          </a:r>
        </a:p>
      </cdr:txBody>
    </cdr:sp>
  </cdr:relSizeAnchor>
  <cdr:relSizeAnchor xmlns:cdr="http://schemas.openxmlformats.org/drawingml/2006/chartDrawing">
    <cdr:from>
      <cdr:x>0.57174</cdr:x>
      <cdr:y>0.84855</cdr:y>
    </cdr:from>
    <cdr:to>
      <cdr:x>0.69952</cdr:x>
      <cdr:y>0.92841</cdr:y>
    </cdr:to>
    <cdr:sp macro="" textlink="">
      <cdr:nvSpPr>
        <cdr:cNvPr id="4" name="TextBox 1">
          <a:extLst xmlns:a="http://schemas.openxmlformats.org/drawingml/2006/main">
            <a:ext uri="{FF2B5EF4-FFF2-40B4-BE49-F238E27FC236}">
              <a16:creationId xmlns:a16="http://schemas.microsoft.com/office/drawing/2014/main" id="{B6661E3A-B66F-39A9-1D67-CAE440346B3F}"/>
            </a:ext>
          </a:extLst>
        </cdr:cNvPr>
        <cdr:cNvSpPr txBox="1"/>
      </cdr:nvSpPr>
      <cdr:spPr>
        <a:xfrm xmlns:a="http://schemas.openxmlformats.org/drawingml/2006/main">
          <a:off x="3301806" y="4155440"/>
          <a:ext cx="737931" cy="391084"/>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800" dirty="0">
              <a:solidFill>
                <a:schemeClr val="tx1"/>
              </a:solidFill>
            </a:rPr>
            <a:t>    2020-21</a:t>
          </a:r>
        </a:p>
      </cdr:txBody>
    </cdr:sp>
  </cdr:relSizeAnchor>
  <cdr:relSizeAnchor xmlns:cdr="http://schemas.openxmlformats.org/drawingml/2006/chartDrawing">
    <cdr:from>
      <cdr:x>0.38576</cdr:x>
      <cdr:y>0.84855</cdr:y>
    </cdr:from>
    <cdr:to>
      <cdr:x>0.51354</cdr:x>
      <cdr:y>0.92841</cdr:y>
    </cdr:to>
    <cdr:sp macro="" textlink="">
      <cdr:nvSpPr>
        <cdr:cNvPr id="6" name="TextBox 1">
          <a:extLst xmlns:a="http://schemas.openxmlformats.org/drawingml/2006/main">
            <a:ext uri="{FF2B5EF4-FFF2-40B4-BE49-F238E27FC236}">
              <a16:creationId xmlns:a16="http://schemas.microsoft.com/office/drawing/2014/main" id="{B6661E3A-B66F-39A9-1D67-CAE440346B3F}"/>
            </a:ext>
          </a:extLst>
        </cdr:cNvPr>
        <cdr:cNvSpPr txBox="1"/>
      </cdr:nvSpPr>
      <cdr:spPr>
        <a:xfrm xmlns:a="http://schemas.openxmlformats.org/drawingml/2006/main">
          <a:off x="2227782" y="4155440"/>
          <a:ext cx="737931" cy="391084"/>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800" dirty="0">
              <a:solidFill>
                <a:schemeClr val="tx1"/>
              </a:solidFill>
            </a:rPr>
            <a:t>    2019-20</a:t>
          </a:r>
        </a:p>
      </cdr:txBody>
    </cdr:sp>
  </cdr:relSizeAnchor>
  <cdr:relSizeAnchor xmlns:cdr="http://schemas.openxmlformats.org/drawingml/2006/chartDrawing">
    <cdr:from>
      <cdr:x>0.18809</cdr:x>
      <cdr:y>0.84855</cdr:y>
    </cdr:from>
    <cdr:to>
      <cdr:x>0.31586</cdr:x>
      <cdr:y>0.92234</cdr:y>
    </cdr:to>
    <cdr:sp macro="" textlink="">
      <cdr:nvSpPr>
        <cdr:cNvPr id="7" name="TextBox 1">
          <a:extLst xmlns:a="http://schemas.openxmlformats.org/drawingml/2006/main">
            <a:ext uri="{FF2B5EF4-FFF2-40B4-BE49-F238E27FC236}">
              <a16:creationId xmlns:a16="http://schemas.microsoft.com/office/drawing/2014/main" id="{B6661E3A-B66F-39A9-1D67-CAE440346B3F}"/>
            </a:ext>
          </a:extLst>
        </cdr:cNvPr>
        <cdr:cNvSpPr txBox="1"/>
      </cdr:nvSpPr>
      <cdr:spPr>
        <a:xfrm xmlns:a="http://schemas.openxmlformats.org/drawingml/2006/main">
          <a:off x="1086206" y="4155440"/>
          <a:ext cx="737873" cy="361358"/>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800" dirty="0">
              <a:solidFill>
                <a:schemeClr val="tx1"/>
              </a:solidFill>
            </a:rPr>
            <a:t>     2018-19</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7A0BBE-858A-4388-8864-7001D2902F15}" type="datetimeFigureOut">
              <a:rPr lang="en-US" smtClean="0"/>
              <a:t>11/2/2022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955FE3-1A3B-469A-84EE-1D76D45A4B57}" type="slidenum">
              <a:rPr lang="en-US" smtClean="0"/>
              <a:t>‹#›</a:t>
            </a:fld>
            <a:endParaRPr lang="en-US"/>
          </a:p>
        </p:txBody>
      </p:sp>
    </p:spTree>
    <p:extLst>
      <p:ext uri="{BB962C8B-B14F-4D97-AF65-F5344CB8AC3E}">
        <p14:creationId xmlns:p14="http://schemas.microsoft.com/office/powerpoint/2010/main" val="7914778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BCD0F3F-31C7-4D4C-B074-F022BB406A26}" type="datetime1">
              <a:rPr lang="en-US" smtClean="0"/>
              <a:t>11/2/2022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676DA7-0C55-4A00-9B94-E2E259907E31}" type="slidenum">
              <a:rPr lang="en-US" smtClean="0"/>
              <a:t>‹#›</a:t>
            </a:fld>
            <a:endParaRPr lang="en-US"/>
          </a:p>
        </p:txBody>
      </p:sp>
    </p:spTree>
    <p:extLst>
      <p:ext uri="{BB962C8B-B14F-4D97-AF65-F5344CB8AC3E}">
        <p14:creationId xmlns:p14="http://schemas.microsoft.com/office/powerpoint/2010/main" val="24958050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C7C4004-476E-42CE-B5E7-A5180F6985D2}" type="datetime1">
              <a:rPr lang="en-US" smtClean="0"/>
              <a:t>11/2/2022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676DA7-0C55-4A00-9B94-E2E259907E31}" type="slidenum">
              <a:rPr lang="en-US" smtClean="0"/>
              <a:t>‹#›</a:t>
            </a:fld>
            <a:endParaRPr lang="en-US"/>
          </a:p>
        </p:txBody>
      </p:sp>
    </p:spTree>
    <p:extLst>
      <p:ext uri="{BB962C8B-B14F-4D97-AF65-F5344CB8AC3E}">
        <p14:creationId xmlns:p14="http://schemas.microsoft.com/office/powerpoint/2010/main" val="34155360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29745022-8546-4CA3-AEF3-97B031EE54B3}" type="datetime1">
              <a:rPr lang="en-US" smtClean="0"/>
              <a:t>11/2/2022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676DA7-0C55-4A00-9B94-E2E259907E31}" type="slidenum">
              <a:rPr lang="en-US" smtClean="0"/>
              <a:t>‹#›</a:t>
            </a:fld>
            <a:endParaRPr lang="en-US"/>
          </a:p>
        </p:txBody>
      </p:sp>
    </p:spTree>
    <p:extLst>
      <p:ext uri="{BB962C8B-B14F-4D97-AF65-F5344CB8AC3E}">
        <p14:creationId xmlns:p14="http://schemas.microsoft.com/office/powerpoint/2010/main" val="26915022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A0EE195A-4384-4494-888A-AC32D2A321C7}" type="datetime1">
              <a:rPr lang="en-US" smtClean="0"/>
              <a:t>11/2/2022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676DA7-0C55-4A00-9B94-E2E259907E31}" type="slidenum">
              <a:rPr lang="en-US" smtClean="0"/>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17505398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A22729B-77E2-4AC9-B016-5B58C8CFF4CA}" type="datetime1">
              <a:rPr lang="en-US" smtClean="0"/>
              <a:t>11/2/2022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676DA7-0C55-4A00-9B94-E2E259907E31}" type="slidenum">
              <a:rPr lang="en-US" smtClean="0"/>
              <a:t>‹#›</a:t>
            </a:fld>
            <a:endParaRPr lang="en-US"/>
          </a:p>
        </p:txBody>
      </p:sp>
    </p:spTree>
    <p:extLst>
      <p:ext uri="{BB962C8B-B14F-4D97-AF65-F5344CB8AC3E}">
        <p14:creationId xmlns:p14="http://schemas.microsoft.com/office/powerpoint/2010/main" val="37762918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8461189A-7FDA-4CD6-BA3E-5C0CDA1F5059}" type="datetime1">
              <a:rPr lang="en-US" smtClean="0"/>
              <a:t>11/2/2022</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676DA7-0C55-4A00-9B94-E2E259907E31}" type="slidenum">
              <a:rPr lang="en-US" smtClean="0"/>
              <a:t>‹#›</a:t>
            </a:fld>
            <a:endParaRPr lang="en-US"/>
          </a:p>
        </p:txBody>
      </p:sp>
    </p:spTree>
    <p:extLst>
      <p:ext uri="{BB962C8B-B14F-4D97-AF65-F5344CB8AC3E}">
        <p14:creationId xmlns:p14="http://schemas.microsoft.com/office/powerpoint/2010/main" val="41192758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C40A7010-903E-44EF-8E31-B9B3DAAE8E4B}" type="datetime1">
              <a:rPr lang="en-US" smtClean="0"/>
              <a:t>11/2/2022</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676DA7-0C55-4A00-9B94-E2E259907E31}" type="slidenum">
              <a:rPr lang="en-US" smtClean="0"/>
              <a:t>‹#›</a:t>
            </a:fld>
            <a:endParaRPr lang="en-US"/>
          </a:p>
        </p:txBody>
      </p:sp>
    </p:spTree>
    <p:extLst>
      <p:ext uri="{BB962C8B-B14F-4D97-AF65-F5344CB8AC3E}">
        <p14:creationId xmlns:p14="http://schemas.microsoft.com/office/powerpoint/2010/main" val="31655525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4C3C8E6-811E-4333-90DF-8171F2E28AE1}" type="datetime1">
              <a:rPr lang="en-US" smtClean="0"/>
              <a:t>11/2/2022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676DA7-0C55-4A00-9B94-E2E259907E31}" type="slidenum">
              <a:rPr lang="en-US" smtClean="0"/>
              <a:t>‹#›</a:t>
            </a:fld>
            <a:endParaRPr lang="en-US"/>
          </a:p>
        </p:txBody>
      </p:sp>
    </p:spTree>
    <p:extLst>
      <p:ext uri="{BB962C8B-B14F-4D97-AF65-F5344CB8AC3E}">
        <p14:creationId xmlns:p14="http://schemas.microsoft.com/office/powerpoint/2010/main" val="29330618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9CE926-A697-4779-92E4-BE319B4FA9F7}" type="datetime1">
              <a:rPr lang="en-US" smtClean="0"/>
              <a:t>11/2/2022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676DA7-0C55-4A00-9B94-E2E259907E31}" type="slidenum">
              <a:rPr lang="en-US" smtClean="0"/>
              <a:t>‹#›</a:t>
            </a:fld>
            <a:endParaRPr lang="en-US"/>
          </a:p>
        </p:txBody>
      </p:sp>
    </p:spTree>
    <p:extLst>
      <p:ext uri="{BB962C8B-B14F-4D97-AF65-F5344CB8AC3E}">
        <p14:creationId xmlns:p14="http://schemas.microsoft.com/office/powerpoint/2010/main" val="25490351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B9F767CF-84D9-4B37-81F4-2FF3AD2B46D6}" type="datetime1">
              <a:rPr lang="en-US" smtClean="0"/>
              <a:t>11/2/2022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676DA7-0C55-4A00-9B94-E2E259907E31}" type="slidenum">
              <a:rPr lang="en-US" smtClean="0"/>
              <a:t>‹#›</a:t>
            </a:fld>
            <a:endParaRPr lang="en-US"/>
          </a:p>
        </p:txBody>
      </p:sp>
    </p:spTree>
    <p:extLst>
      <p:ext uri="{BB962C8B-B14F-4D97-AF65-F5344CB8AC3E}">
        <p14:creationId xmlns:p14="http://schemas.microsoft.com/office/powerpoint/2010/main" val="7179813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1F549B3-06E5-41B2-B7CE-18DD7AA38954}" type="datetime1">
              <a:rPr lang="en-US" smtClean="0"/>
              <a:t>11/2/2022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676DA7-0C55-4A00-9B94-E2E259907E31}" type="slidenum">
              <a:rPr lang="en-US" smtClean="0"/>
              <a:t>‹#›</a:t>
            </a:fld>
            <a:endParaRPr lang="en-US"/>
          </a:p>
        </p:txBody>
      </p:sp>
    </p:spTree>
    <p:extLst>
      <p:ext uri="{BB962C8B-B14F-4D97-AF65-F5344CB8AC3E}">
        <p14:creationId xmlns:p14="http://schemas.microsoft.com/office/powerpoint/2010/main" val="23718756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47F1B35-492B-4C65-A88B-F1C0B69BD882}" type="datetime1">
              <a:rPr lang="en-US" smtClean="0"/>
              <a:t>11/2/2022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676DA7-0C55-4A00-9B94-E2E259907E31}" type="slidenum">
              <a:rPr lang="en-US" smtClean="0"/>
              <a:t>‹#›</a:t>
            </a:fld>
            <a:endParaRPr lang="en-US"/>
          </a:p>
        </p:txBody>
      </p:sp>
    </p:spTree>
    <p:extLst>
      <p:ext uri="{BB962C8B-B14F-4D97-AF65-F5344CB8AC3E}">
        <p14:creationId xmlns:p14="http://schemas.microsoft.com/office/powerpoint/2010/main" val="36498881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3A6D85D-EA74-4302-8D20-1FFDDAD8DF61}" type="datetime1">
              <a:rPr lang="en-US" smtClean="0"/>
              <a:t>11/2/2022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1676DA7-0C55-4A00-9B94-E2E259907E31}" type="slidenum">
              <a:rPr lang="en-US" smtClean="0"/>
              <a:t>‹#›</a:t>
            </a:fld>
            <a:endParaRPr lang="en-US"/>
          </a:p>
        </p:txBody>
      </p:sp>
    </p:spTree>
    <p:extLst>
      <p:ext uri="{BB962C8B-B14F-4D97-AF65-F5344CB8AC3E}">
        <p14:creationId xmlns:p14="http://schemas.microsoft.com/office/powerpoint/2010/main" val="42756355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41FF1BA9-3649-4601-B576-B4C1A492B718}" type="datetime1">
              <a:rPr lang="en-US" smtClean="0"/>
              <a:t>11/2/2022</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31676DA7-0C55-4A00-9B94-E2E259907E31}" type="slidenum">
              <a:rPr lang="en-US" smtClean="0"/>
              <a:t>‹#›</a:t>
            </a:fld>
            <a:endParaRPr lang="en-US"/>
          </a:p>
        </p:txBody>
      </p:sp>
    </p:spTree>
    <p:extLst>
      <p:ext uri="{BB962C8B-B14F-4D97-AF65-F5344CB8AC3E}">
        <p14:creationId xmlns:p14="http://schemas.microsoft.com/office/powerpoint/2010/main" val="19100283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7AABEBA9-48EC-42D7-B614-54061B99C27B}" type="datetime1">
              <a:rPr lang="en-US" smtClean="0"/>
              <a:t>11/2/2022</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31676DA7-0C55-4A00-9B94-E2E259907E31}" type="slidenum">
              <a:rPr lang="en-US" smtClean="0"/>
              <a:t>‹#›</a:t>
            </a:fld>
            <a:endParaRPr lang="en-US"/>
          </a:p>
        </p:txBody>
      </p:sp>
    </p:spTree>
    <p:extLst>
      <p:ext uri="{BB962C8B-B14F-4D97-AF65-F5344CB8AC3E}">
        <p14:creationId xmlns:p14="http://schemas.microsoft.com/office/powerpoint/2010/main" val="36395029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35AAEDA6-63EA-47AF-A1EB-D7A809C4A08B}" type="datetime1">
              <a:rPr lang="en-US" smtClean="0"/>
              <a:t>11/2/2022</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31676DA7-0C55-4A00-9B94-E2E259907E31}" type="slidenum">
              <a:rPr lang="en-US" smtClean="0"/>
              <a:t>‹#›</a:t>
            </a:fld>
            <a:endParaRPr lang="en-US"/>
          </a:p>
        </p:txBody>
      </p:sp>
    </p:spTree>
    <p:extLst>
      <p:ext uri="{BB962C8B-B14F-4D97-AF65-F5344CB8AC3E}">
        <p14:creationId xmlns:p14="http://schemas.microsoft.com/office/powerpoint/2010/main" val="24432824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E5E6A4B-872D-4FA7-BDDF-113E4C1AF3A8}" type="datetime1">
              <a:rPr lang="en-US" smtClean="0"/>
              <a:t>11/2/2022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676DA7-0C55-4A00-9B94-E2E259907E31}" type="slidenum">
              <a:rPr lang="en-US" smtClean="0"/>
              <a:t>‹#›</a:t>
            </a:fld>
            <a:endParaRPr lang="en-US"/>
          </a:p>
        </p:txBody>
      </p:sp>
    </p:spTree>
    <p:extLst>
      <p:ext uri="{BB962C8B-B14F-4D97-AF65-F5344CB8AC3E}">
        <p14:creationId xmlns:p14="http://schemas.microsoft.com/office/powerpoint/2010/main" val="31265021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2192FE66-F315-4013-98D4-F936DBEAEF2E}" type="datetime1">
              <a:rPr lang="en-US" smtClean="0"/>
              <a:t>11/2/2022</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31676DA7-0C55-4A00-9B94-E2E259907E31}" type="slidenum">
              <a:rPr lang="en-US" smtClean="0"/>
              <a:t>‹#›</a:t>
            </a:fld>
            <a:endParaRPr lang="en-US"/>
          </a:p>
        </p:txBody>
      </p:sp>
    </p:spTree>
    <p:extLst>
      <p:ext uri="{BB962C8B-B14F-4D97-AF65-F5344CB8AC3E}">
        <p14:creationId xmlns:p14="http://schemas.microsoft.com/office/powerpoint/2010/main" val="1509524418"/>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hdr="0" ftr="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2.xml"/><Relationship Id="rId5" Type="http://schemas.openxmlformats.org/officeDocument/2006/relationships/chart" Target="../charts/chart8.xml"/><Relationship Id="rId4" Type="http://schemas.openxmlformats.org/officeDocument/2006/relationships/chart" Target="../charts/chart7.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microsoft.com/office/2014/relationships/chartEx" Target="../charts/chartEx1.xml"/><Relationship Id="rId1" Type="http://schemas.openxmlformats.org/officeDocument/2006/relationships/slideLayout" Target="../slideLayouts/slideLayout2.xml"/><Relationship Id="rId5" Type="http://schemas.openxmlformats.org/officeDocument/2006/relationships/image" Target="../media/image10.png"/><Relationship Id="rId4" Type="http://schemas.microsoft.com/office/2014/relationships/chartEx" Target="../charts/chartEx2.xml"/></Relationships>
</file>

<file path=ppt/slides/_rels/slide7.xml.rels><?xml version="1.0" encoding="UTF-8" standalone="yes"?>
<Relationships xmlns="http://schemas.openxmlformats.org/package/2006/relationships"><Relationship Id="rId3" Type="http://schemas.microsoft.com/office/2014/relationships/chartEx" Target="../charts/chartEx3.xml"/><Relationship Id="rId2" Type="http://schemas.openxmlformats.org/officeDocument/2006/relationships/chart" Target="../charts/chart9.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20D978-F06D-FA9D-E9DC-944681A33720}"/>
              </a:ext>
            </a:extLst>
          </p:cNvPr>
          <p:cNvSpPr>
            <a:spLocks noGrp="1"/>
          </p:cNvSpPr>
          <p:nvPr>
            <p:ph type="ctrTitle"/>
          </p:nvPr>
        </p:nvSpPr>
        <p:spPr>
          <a:xfrm>
            <a:off x="1819099" y="1250440"/>
            <a:ext cx="7517407" cy="1487905"/>
          </a:xfrm>
        </p:spPr>
        <p:txBody>
          <a:bodyPr/>
          <a:lstStyle/>
          <a:p>
            <a:pPr algn="ctr"/>
            <a:r>
              <a:rPr lang="en-US" sz="3200" dirty="0">
                <a:effectLst/>
                <a:latin typeface="Times New Roman" panose="02020603050405020304" pitchFamily="18" charset="0"/>
                <a:ea typeface="Calibri" panose="020F0502020204030204" pitchFamily="34" charset="0"/>
                <a:cs typeface="Times New Roman" panose="02020603050405020304" pitchFamily="18" charset="0"/>
              </a:rPr>
              <a:t>BDM Capstone Project</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3" name="Subtitle 2">
            <a:extLst>
              <a:ext uri="{FF2B5EF4-FFF2-40B4-BE49-F238E27FC236}">
                <a16:creationId xmlns:a16="http://schemas.microsoft.com/office/drawing/2014/main" id="{22D953C6-45F8-CD6A-F217-876ACC02745D}"/>
              </a:ext>
            </a:extLst>
          </p:cNvPr>
          <p:cNvSpPr>
            <a:spLocks noGrp="1"/>
          </p:cNvSpPr>
          <p:nvPr>
            <p:ph type="subTitle" idx="1"/>
          </p:nvPr>
        </p:nvSpPr>
        <p:spPr>
          <a:xfrm>
            <a:off x="1559217" y="4119655"/>
            <a:ext cx="8825658" cy="861420"/>
          </a:xfrm>
        </p:spPr>
        <p:txBody>
          <a:bodyPr/>
          <a:lstStyle/>
          <a:p>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Project Title- Statistical DATA analysis for Solar Panel Distribution in a Tier 3 city</a:t>
            </a:r>
            <a:endParaRPr lang="en-US" dirty="0"/>
          </a:p>
        </p:txBody>
      </p:sp>
      <p:pic>
        <p:nvPicPr>
          <p:cNvPr id="4" name="Picture 3">
            <a:extLst>
              <a:ext uri="{FF2B5EF4-FFF2-40B4-BE49-F238E27FC236}">
                <a16:creationId xmlns:a16="http://schemas.microsoft.com/office/drawing/2014/main" id="{D0773A5D-0983-27E9-4D4D-F9A4E91437A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29328" y="1879022"/>
            <a:ext cx="1774004" cy="1855579"/>
          </a:xfrm>
          <a:prstGeom prst="rect">
            <a:avLst/>
          </a:prstGeom>
        </p:spPr>
      </p:pic>
      <p:sp>
        <p:nvSpPr>
          <p:cNvPr id="5" name="TextBox 4">
            <a:extLst>
              <a:ext uri="{FF2B5EF4-FFF2-40B4-BE49-F238E27FC236}">
                <a16:creationId xmlns:a16="http://schemas.microsoft.com/office/drawing/2014/main" id="{704CED68-03F9-23C7-D39A-0BF642563DF9}"/>
              </a:ext>
            </a:extLst>
          </p:cNvPr>
          <p:cNvSpPr txBox="1"/>
          <p:nvPr/>
        </p:nvSpPr>
        <p:spPr>
          <a:xfrm>
            <a:off x="4629328" y="5145895"/>
            <a:ext cx="2223435" cy="923330"/>
          </a:xfrm>
          <a:prstGeom prst="rect">
            <a:avLst/>
          </a:prstGeom>
          <a:noFill/>
        </p:spPr>
        <p:txBody>
          <a:bodyPr wrap="square" rtlCol="0">
            <a:spAutoFit/>
          </a:bodyPr>
          <a:lstStyle/>
          <a:p>
            <a:r>
              <a:rPr lang="en-US" dirty="0">
                <a:solidFill>
                  <a:schemeClr val="tx1">
                    <a:lumMod val="85000"/>
                  </a:schemeClr>
                </a:solidFill>
                <a:latin typeface="Times New Roman" panose="02020603050405020304" pitchFamily="18" charset="0"/>
                <a:cs typeface="Times New Roman" panose="02020603050405020304" pitchFamily="18" charset="0"/>
              </a:rPr>
              <a:t>Presented by-</a:t>
            </a:r>
          </a:p>
          <a:p>
            <a:r>
              <a:rPr lang="en-US" dirty="0">
                <a:solidFill>
                  <a:schemeClr val="tx1">
                    <a:lumMod val="85000"/>
                  </a:schemeClr>
                </a:solidFill>
                <a:latin typeface="Times New Roman" panose="02020603050405020304" pitchFamily="18" charset="0"/>
                <a:cs typeface="Times New Roman" panose="02020603050405020304" pitchFamily="18" charset="0"/>
              </a:rPr>
              <a:t>Kanika Maheshwari</a:t>
            </a:r>
          </a:p>
          <a:p>
            <a:r>
              <a:rPr lang="en-US" dirty="0">
                <a:solidFill>
                  <a:schemeClr val="tx1">
                    <a:lumMod val="85000"/>
                  </a:schemeClr>
                </a:solidFill>
                <a:latin typeface="Times New Roman" panose="02020603050405020304" pitchFamily="18" charset="0"/>
                <a:cs typeface="Times New Roman" panose="02020603050405020304" pitchFamily="18" charset="0"/>
              </a:rPr>
              <a:t>22ds1000263</a:t>
            </a:r>
          </a:p>
        </p:txBody>
      </p:sp>
    </p:spTree>
    <p:extLst>
      <p:ext uri="{BB962C8B-B14F-4D97-AF65-F5344CB8AC3E}">
        <p14:creationId xmlns:p14="http://schemas.microsoft.com/office/powerpoint/2010/main" val="11020448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Solar Energy Google Slides Themes for Presentations">
            <a:extLst>
              <a:ext uri="{FF2B5EF4-FFF2-40B4-BE49-F238E27FC236}">
                <a16:creationId xmlns:a16="http://schemas.microsoft.com/office/drawing/2014/main" id="{064EF18D-2C53-EDFD-588E-924DA1F4487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57250"/>
            <a:ext cx="12192000" cy="5143500"/>
          </a:xfrm>
          <a:prstGeom prst="rect">
            <a:avLst/>
          </a:prstGeom>
          <a:noFill/>
          <a:extLst>
            <a:ext uri="{909E8E84-426E-40DD-AFC4-6F175D3DCCD1}">
              <a14:hiddenFill xmlns:a14="http://schemas.microsoft.com/office/drawing/2010/main">
                <a:solidFill>
                  <a:srgbClr val="FFFFFF"/>
                </a:solidFill>
              </a14:hiddenFill>
            </a:ext>
          </a:extLst>
        </p:spPr>
      </p:pic>
      <p:sp>
        <p:nvSpPr>
          <p:cNvPr id="6" name="Slide Number Placeholder 5">
            <a:extLst>
              <a:ext uri="{FF2B5EF4-FFF2-40B4-BE49-F238E27FC236}">
                <a16:creationId xmlns:a16="http://schemas.microsoft.com/office/drawing/2014/main" id="{7ADFF83F-B772-845F-B06C-E030D1638523}"/>
              </a:ext>
            </a:extLst>
          </p:cNvPr>
          <p:cNvSpPr>
            <a:spLocks noGrp="1"/>
          </p:cNvSpPr>
          <p:nvPr>
            <p:ph type="sldNum" sz="quarter" idx="12"/>
          </p:nvPr>
        </p:nvSpPr>
        <p:spPr/>
        <p:txBody>
          <a:bodyPr/>
          <a:lstStyle/>
          <a:p>
            <a:fld id="{31676DA7-0C55-4A00-9B94-E2E259907E31}" type="slidenum">
              <a:rPr lang="en-US" smtClean="0"/>
              <a:t>10</a:t>
            </a:fld>
            <a:endParaRPr lang="en-US"/>
          </a:p>
        </p:txBody>
      </p:sp>
      <p:sp>
        <p:nvSpPr>
          <p:cNvPr id="7" name="Date Placeholder 6">
            <a:extLst>
              <a:ext uri="{FF2B5EF4-FFF2-40B4-BE49-F238E27FC236}">
                <a16:creationId xmlns:a16="http://schemas.microsoft.com/office/drawing/2014/main" id="{EB511AFB-301C-EB8A-3C7B-7B2F3D96A22E}"/>
              </a:ext>
            </a:extLst>
          </p:cNvPr>
          <p:cNvSpPr>
            <a:spLocks noGrp="1"/>
          </p:cNvSpPr>
          <p:nvPr>
            <p:ph type="dt" sz="half" idx="10"/>
          </p:nvPr>
        </p:nvSpPr>
        <p:spPr>
          <a:xfrm>
            <a:off x="231993" y="6333825"/>
            <a:ext cx="990599" cy="304799"/>
          </a:xfrm>
        </p:spPr>
        <p:txBody>
          <a:bodyPr/>
          <a:lstStyle/>
          <a:p>
            <a:fld id="{76D426BC-68B1-4DB9-9BD8-5D381CB01583}" type="datetime1">
              <a:rPr lang="en-US" smtClean="0"/>
              <a:t>11/2/2022</a:t>
            </a:fld>
            <a:endParaRPr lang="en-US" dirty="0"/>
          </a:p>
        </p:txBody>
      </p:sp>
    </p:spTree>
    <p:extLst>
      <p:ext uri="{BB962C8B-B14F-4D97-AF65-F5344CB8AC3E}">
        <p14:creationId xmlns:p14="http://schemas.microsoft.com/office/powerpoint/2010/main" val="3769646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982165-E3C7-90A1-93C2-9FA3789DE283}"/>
              </a:ext>
            </a:extLst>
          </p:cNvPr>
          <p:cNvSpPr>
            <a:spLocks noGrp="1"/>
          </p:cNvSpPr>
          <p:nvPr>
            <p:ph type="title"/>
          </p:nvPr>
        </p:nvSpPr>
        <p:spPr>
          <a:xfrm>
            <a:off x="645130" y="301487"/>
            <a:ext cx="9422228" cy="616227"/>
          </a:xfrm>
        </p:spPr>
        <p:txBody>
          <a:bodyPr/>
          <a:lstStyle/>
          <a:p>
            <a:pPr algn="ctr"/>
            <a:r>
              <a:rPr lang="en-US" sz="3200" dirty="0">
                <a:latin typeface="Times New Roman" panose="02020603050405020304" pitchFamily="18" charset="0"/>
                <a:cs typeface="Times New Roman" panose="02020603050405020304" pitchFamily="18" charset="0"/>
              </a:rPr>
              <a:t>Introduction</a:t>
            </a:r>
            <a:r>
              <a:rPr lang="en-US" dirty="0">
                <a:latin typeface="Times New Roman" panose="02020603050405020304" pitchFamily="18" charset="0"/>
                <a:cs typeface="Times New Roman" panose="02020603050405020304" pitchFamily="18" charset="0"/>
              </a:rPr>
              <a:t> </a:t>
            </a:r>
          </a:p>
        </p:txBody>
      </p:sp>
      <p:sp>
        <p:nvSpPr>
          <p:cNvPr id="3" name="Content Placeholder 2">
            <a:extLst>
              <a:ext uri="{FF2B5EF4-FFF2-40B4-BE49-F238E27FC236}">
                <a16:creationId xmlns:a16="http://schemas.microsoft.com/office/drawing/2014/main" id="{259377AF-9AF3-F70C-DA83-98D8E393930A}"/>
              </a:ext>
            </a:extLst>
          </p:cNvPr>
          <p:cNvSpPr>
            <a:spLocks noGrp="1"/>
          </p:cNvSpPr>
          <p:nvPr>
            <p:ph idx="1"/>
          </p:nvPr>
        </p:nvSpPr>
        <p:spPr>
          <a:xfrm>
            <a:off x="645130" y="1192695"/>
            <a:ext cx="8229363" cy="5211417"/>
          </a:xfrm>
        </p:spPr>
        <p:txBody>
          <a:bodyPr>
            <a:normAutofit fontScale="85000" lnSpcReduction="20000"/>
          </a:bodyPr>
          <a:lstStyle/>
          <a:p>
            <a:pPr marL="285750" indent="-285750" algn="just">
              <a:buFont typeface="Wingdings" pitchFamily="2" charset="2"/>
              <a:buChar char="Ø"/>
            </a:pPr>
            <a:r>
              <a:rPr lang="en-IN" sz="2400" dirty="0">
                <a:solidFill>
                  <a:schemeClr val="tx1"/>
                </a:solidFill>
                <a:latin typeface="Times New Roman" panose="02020603050405020304" pitchFamily="18" charset="0"/>
                <a:cs typeface="Times New Roman" panose="02020603050405020304" pitchFamily="18" charset="0"/>
              </a:rPr>
              <a:t>Sky Solar Agency is a B2C, Anupgarh (</a:t>
            </a:r>
            <a:r>
              <a:rPr lang="en-IN" sz="2400" dirty="0">
                <a:latin typeface="Times New Roman" panose="02020603050405020304" pitchFamily="18" charset="0"/>
                <a:cs typeface="Times New Roman" panose="02020603050405020304" pitchFamily="18" charset="0"/>
              </a:rPr>
              <a:t>R</a:t>
            </a:r>
            <a:r>
              <a:rPr lang="en-IN" sz="2400" dirty="0">
                <a:solidFill>
                  <a:schemeClr val="tx1"/>
                </a:solidFill>
                <a:latin typeface="Times New Roman" panose="02020603050405020304" pitchFamily="18" charset="0"/>
                <a:cs typeface="Times New Roman" panose="02020603050405020304" pitchFamily="18" charset="0"/>
              </a:rPr>
              <a:t>ajasthan) based firm dealing with  solar panels, inverters and its components. </a:t>
            </a:r>
          </a:p>
          <a:p>
            <a:pPr marL="285750" indent="-285750" algn="just">
              <a:buFont typeface="Wingdings" pitchFamily="2" charset="2"/>
              <a:buChar char="Ø"/>
            </a:pPr>
            <a:r>
              <a:rPr lang="en-IN" sz="2400" dirty="0">
                <a:solidFill>
                  <a:schemeClr val="tx1"/>
                </a:solidFill>
                <a:latin typeface="Times New Roman" panose="02020603050405020304" pitchFamily="18" charset="0"/>
                <a:cs typeface="Times New Roman" panose="02020603050405020304" pitchFamily="18" charset="0"/>
              </a:rPr>
              <a:t>With shift of Conventional sources to Renewable energy sources, firm has great opportunity in the market and a </a:t>
            </a:r>
            <a:r>
              <a:rPr lang="en-IN" sz="2400" dirty="0">
                <a:latin typeface="Times New Roman" panose="02020603050405020304" pitchFamily="18" charset="0"/>
                <a:cs typeface="Times New Roman" panose="02020603050405020304" pitchFamily="18" charset="0"/>
              </a:rPr>
              <a:t>significant </a:t>
            </a:r>
            <a:r>
              <a:rPr lang="en-IN" sz="2400" dirty="0">
                <a:solidFill>
                  <a:schemeClr val="tx1"/>
                </a:solidFill>
                <a:latin typeface="Times New Roman" panose="02020603050405020304" pitchFamily="18" charset="0"/>
                <a:cs typeface="Times New Roman" panose="02020603050405020304" pitchFamily="18" charset="0"/>
              </a:rPr>
              <a:t>contribution towards Greener planet.</a:t>
            </a:r>
          </a:p>
          <a:p>
            <a:pPr marL="285750" indent="-285750" algn="just">
              <a:buFont typeface="Wingdings" pitchFamily="2" charset="2"/>
              <a:buChar char="Ø"/>
            </a:pPr>
            <a:r>
              <a:rPr lang="en-IN" sz="2400" dirty="0">
                <a:solidFill>
                  <a:schemeClr val="tx1"/>
                </a:solidFill>
                <a:latin typeface="Times New Roman" panose="02020603050405020304" pitchFamily="18" charset="0"/>
                <a:cs typeface="Times New Roman" panose="02020603050405020304" pitchFamily="18" charset="0"/>
              </a:rPr>
              <a:t>Firm was dealing </a:t>
            </a:r>
            <a:r>
              <a:rPr lang="en-IN" sz="2400" dirty="0">
                <a:latin typeface="Times New Roman" panose="02020603050405020304" pitchFamily="18" charset="0"/>
                <a:cs typeface="Times New Roman" panose="02020603050405020304" pitchFamily="18" charset="0"/>
              </a:rPr>
              <a:t>with </a:t>
            </a:r>
            <a:r>
              <a:rPr lang="en-IN" sz="2400" dirty="0">
                <a:solidFill>
                  <a:schemeClr val="tx1"/>
                </a:solidFill>
                <a:latin typeface="Times New Roman" panose="02020603050405020304" pitchFamily="18" charset="0"/>
                <a:cs typeface="Times New Roman" panose="02020603050405020304" pitchFamily="18" charset="0"/>
              </a:rPr>
              <a:t>solar panel orders according to </a:t>
            </a:r>
            <a:r>
              <a:rPr lang="en-US" sz="2400" dirty="0">
                <a:effectLst/>
                <a:latin typeface="Times New Roman" panose="02020603050405020304" pitchFamily="18" charset="0"/>
                <a:ea typeface="Calibri" panose="020F0502020204030204" pitchFamily="34" charset="0"/>
                <a:cs typeface="Times New Roman" panose="02020603050405020304" pitchFamily="18" charset="0"/>
              </a:rPr>
              <a:t>the customer’s requirements (whenever needed) without any inventory management.</a:t>
            </a:r>
            <a:r>
              <a:rPr lang="en-US" dirty="0">
                <a:effectLst/>
                <a:latin typeface="Times New Roman" panose="02020603050405020304" pitchFamily="18" charset="0"/>
                <a:ea typeface="Calibri" panose="020F0502020204030204" pitchFamily="34" charset="0"/>
                <a:cs typeface="Times New Roman" panose="02020603050405020304" pitchFamily="18" charset="0"/>
              </a:rPr>
              <a:t> </a:t>
            </a:r>
            <a:r>
              <a:rPr lang="en-US" sz="2400" dirty="0">
                <a:solidFill>
                  <a:schemeClr val="tx1"/>
                </a:solidFill>
                <a:latin typeface="Times New Roman" panose="02020603050405020304" pitchFamily="18" charset="0"/>
                <a:cs typeface="Times New Roman" panose="02020603050405020304" pitchFamily="18" charset="0"/>
              </a:rPr>
              <a:t>Recently, the firm has invested in </a:t>
            </a:r>
            <a:r>
              <a:rPr lang="en-US" sz="2400" dirty="0">
                <a:latin typeface="Times New Roman" panose="02020603050405020304" pitchFamily="18" charset="0"/>
                <a:cs typeface="Times New Roman" panose="02020603050405020304" pitchFamily="18" charset="0"/>
              </a:rPr>
              <a:t>an inventory.</a:t>
            </a:r>
            <a:endParaRPr lang="en-IN" sz="2400" dirty="0">
              <a:solidFill>
                <a:schemeClr val="tx1"/>
              </a:solidFill>
              <a:latin typeface="Times New Roman" panose="02020603050405020304" pitchFamily="18" charset="0"/>
              <a:cs typeface="Times New Roman" panose="02020603050405020304" pitchFamily="18" charset="0"/>
            </a:endParaRPr>
          </a:p>
          <a:p>
            <a:pPr marL="285750" indent="-285750" algn="just">
              <a:buFont typeface="Wingdings" pitchFamily="2" charset="2"/>
              <a:buChar char="Ø"/>
            </a:pPr>
            <a:r>
              <a:rPr lang="en-IN" sz="2400" dirty="0">
                <a:solidFill>
                  <a:schemeClr val="tx1"/>
                </a:solidFill>
                <a:latin typeface="Times New Roman" panose="02020603050405020304" pitchFamily="18" charset="0"/>
                <a:cs typeface="Times New Roman" panose="02020603050405020304" pitchFamily="18" charset="0"/>
              </a:rPr>
              <a:t>Mr. Sunil Yogi, Shop owner, wanted to plan their </a:t>
            </a:r>
            <a:r>
              <a:rPr lang="en-IN" sz="2400" dirty="0">
                <a:latin typeface="Times New Roman" panose="02020603050405020304" pitchFamily="18" charset="0"/>
                <a:cs typeface="Times New Roman" panose="02020603050405020304" pitchFamily="18" charset="0"/>
              </a:rPr>
              <a:t>newly established inventory  based on the </a:t>
            </a:r>
            <a:r>
              <a:rPr lang="en-IN" sz="2400" dirty="0">
                <a:solidFill>
                  <a:schemeClr val="tx1"/>
                </a:solidFill>
                <a:latin typeface="Times New Roman" panose="02020603050405020304" pitchFamily="18" charset="0"/>
                <a:cs typeface="Times New Roman" panose="02020603050405020304" pitchFamily="18" charset="0"/>
              </a:rPr>
              <a:t>performance of sales for past </a:t>
            </a:r>
            <a:r>
              <a:rPr lang="en-IN" sz="2400" dirty="0">
                <a:latin typeface="Times New Roman" panose="02020603050405020304" pitchFamily="18" charset="0"/>
                <a:cs typeface="Times New Roman" panose="02020603050405020304" pitchFamily="18" charset="0"/>
              </a:rPr>
              <a:t>four </a:t>
            </a:r>
            <a:r>
              <a:rPr lang="en-IN" sz="2400" dirty="0">
                <a:solidFill>
                  <a:schemeClr val="tx1"/>
                </a:solidFill>
                <a:latin typeface="Times New Roman" panose="02020603050405020304" pitchFamily="18" charset="0"/>
                <a:cs typeface="Times New Roman" panose="02020603050405020304" pitchFamily="18" charset="0"/>
              </a:rPr>
              <a:t>financial years.</a:t>
            </a:r>
          </a:p>
          <a:p>
            <a:pPr marL="285750" indent="-285750" algn="just">
              <a:buFont typeface="Wingdings" pitchFamily="2" charset="2"/>
              <a:buChar char="Ø"/>
            </a:pPr>
            <a:r>
              <a:rPr lang="en-IN" sz="2400" dirty="0">
                <a:solidFill>
                  <a:schemeClr val="tx1"/>
                </a:solidFill>
                <a:latin typeface="Times New Roman" panose="02020603050405020304" pitchFamily="18" charset="0"/>
                <a:cs typeface="Times New Roman" panose="02020603050405020304" pitchFamily="18" charset="0"/>
              </a:rPr>
              <a:t>Collecting the data was a big challenge because all the data was unorganised and scattered.</a:t>
            </a:r>
          </a:p>
          <a:p>
            <a:pPr marL="285750" indent="-285750" algn="just">
              <a:buFont typeface="Wingdings" pitchFamily="2" charset="2"/>
              <a:buChar char="Ø"/>
            </a:pPr>
            <a:r>
              <a:rPr lang="en-IN" sz="2400" dirty="0">
                <a:solidFill>
                  <a:schemeClr val="tx1"/>
                </a:solidFill>
                <a:latin typeface="Times New Roman" panose="02020603050405020304" pitchFamily="18" charset="0"/>
                <a:cs typeface="Times New Roman" panose="02020603050405020304" pitchFamily="18" charset="0"/>
              </a:rPr>
              <a:t>We have done the revenue and volume analysis ove</a:t>
            </a:r>
            <a:r>
              <a:rPr lang="en-IN" sz="2400" dirty="0">
                <a:latin typeface="Times New Roman" panose="02020603050405020304" pitchFamily="18" charset="0"/>
                <a:cs typeface="Times New Roman" panose="02020603050405020304" pitchFamily="18" charset="0"/>
              </a:rPr>
              <a:t>r the years.</a:t>
            </a:r>
            <a:endParaRPr lang="en-IN" sz="2400" dirty="0">
              <a:solidFill>
                <a:schemeClr val="tx1"/>
              </a:solidFill>
              <a:latin typeface="Times New Roman" panose="02020603050405020304" pitchFamily="18" charset="0"/>
              <a:cs typeface="Times New Roman" panose="02020603050405020304" pitchFamily="18" charset="0"/>
            </a:endParaRPr>
          </a:p>
          <a:p>
            <a:pPr marL="285750" indent="-285750" algn="just">
              <a:buFont typeface="Wingdings" pitchFamily="2" charset="2"/>
              <a:buChar char="Ø"/>
            </a:pPr>
            <a:r>
              <a:rPr lang="en-IN" sz="2400" dirty="0">
                <a:solidFill>
                  <a:schemeClr val="tx1"/>
                </a:solidFill>
                <a:latin typeface="Times New Roman" panose="02020603050405020304" pitchFamily="18" charset="0"/>
                <a:cs typeface="Times New Roman" panose="02020603050405020304" pitchFamily="18" charset="0"/>
              </a:rPr>
              <a:t>Analysis was done on Yearly, Monthly and Quarterly sales. In addition to, the items generating high revenue and high volumes were tracked down using Pareto principle and Tree map.</a:t>
            </a:r>
          </a:p>
          <a:p>
            <a:pPr marL="285750" indent="-285750" algn="just">
              <a:buFont typeface="Wingdings" pitchFamily="2" charset="2"/>
              <a:buChar char="Ø"/>
            </a:pPr>
            <a:r>
              <a:rPr lang="en-IN" sz="2400" dirty="0">
                <a:latin typeface="Times New Roman" panose="02020603050405020304" pitchFamily="18" charset="0"/>
                <a:cs typeface="Times New Roman" panose="02020603050405020304" pitchFamily="18" charset="0"/>
              </a:rPr>
              <a:t>The correlation between Sales and Watt powers has also witnessed.</a:t>
            </a:r>
            <a:endParaRPr lang="en-IN" sz="2400" dirty="0">
              <a:solidFill>
                <a:schemeClr val="tx1"/>
              </a:solidFill>
              <a:latin typeface="Times New Roman" panose="02020603050405020304" pitchFamily="18" charset="0"/>
              <a:cs typeface="Times New Roman" panose="02020603050405020304" pitchFamily="18" charset="0"/>
            </a:endParaRPr>
          </a:p>
          <a:p>
            <a:endParaRPr lang="en-US" dirty="0"/>
          </a:p>
        </p:txBody>
      </p:sp>
      <p:pic>
        <p:nvPicPr>
          <p:cNvPr id="4" name="Picture 3">
            <a:extLst>
              <a:ext uri="{FF2B5EF4-FFF2-40B4-BE49-F238E27FC236}">
                <a16:creationId xmlns:a16="http://schemas.microsoft.com/office/drawing/2014/main" id="{36D1FBA8-627F-2811-55FA-A5F24F6A546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09903" y="1347277"/>
            <a:ext cx="2728248" cy="2290445"/>
          </a:xfrm>
          <a:prstGeom prst="rect">
            <a:avLst/>
          </a:prstGeom>
          <a:noFill/>
          <a:ln>
            <a:noFill/>
          </a:ln>
        </p:spPr>
      </p:pic>
      <p:pic>
        <p:nvPicPr>
          <p:cNvPr id="5" name="Picture 4">
            <a:extLst>
              <a:ext uri="{FF2B5EF4-FFF2-40B4-BE49-F238E27FC236}">
                <a16:creationId xmlns:a16="http://schemas.microsoft.com/office/drawing/2014/main" id="{256B866A-9145-B892-DE50-B96854EB58AD}"/>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09902" y="3928193"/>
            <a:ext cx="2728249" cy="2290444"/>
          </a:xfrm>
          <a:prstGeom prst="rect">
            <a:avLst/>
          </a:prstGeom>
          <a:noFill/>
          <a:ln>
            <a:noFill/>
          </a:ln>
        </p:spPr>
      </p:pic>
      <p:sp>
        <p:nvSpPr>
          <p:cNvPr id="8" name="Slide Number Placeholder 7">
            <a:extLst>
              <a:ext uri="{FF2B5EF4-FFF2-40B4-BE49-F238E27FC236}">
                <a16:creationId xmlns:a16="http://schemas.microsoft.com/office/drawing/2014/main" id="{EE061C51-16D1-6E68-98B1-F67F75DE8861}"/>
              </a:ext>
            </a:extLst>
          </p:cNvPr>
          <p:cNvSpPr>
            <a:spLocks noGrp="1"/>
          </p:cNvSpPr>
          <p:nvPr>
            <p:ph type="sldNum" sz="quarter" idx="12"/>
          </p:nvPr>
        </p:nvSpPr>
        <p:spPr/>
        <p:txBody>
          <a:bodyPr/>
          <a:lstStyle/>
          <a:p>
            <a:fld id="{31676DA7-0C55-4A00-9B94-E2E259907E31}" type="slidenum">
              <a:rPr lang="en-US" smtClean="0"/>
              <a:t>2</a:t>
            </a:fld>
            <a:endParaRPr lang="en-US"/>
          </a:p>
        </p:txBody>
      </p:sp>
      <p:sp>
        <p:nvSpPr>
          <p:cNvPr id="9" name="Date Placeholder 8">
            <a:extLst>
              <a:ext uri="{FF2B5EF4-FFF2-40B4-BE49-F238E27FC236}">
                <a16:creationId xmlns:a16="http://schemas.microsoft.com/office/drawing/2014/main" id="{5D4EF4DB-D3B6-D11C-36D3-55E4870DA473}"/>
              </a:ext>
            </a:extLst>
          </p:cNvPr>
          <p:cNvSpPr>
            <a:spLocks noGrp="1"/>
          </p:cNvSpPr>
          <p:nvPr>
            <p:ph type="dt" sz="half" idx="10"/>
          </p:nvPr>
        </p:nvSpPr>
        <p:spPr>
          <a:xfrm>
            <a:off x="645130" y="6404113"/>
            <a:ext cx="990599" cy="304799"/>
          </a:xfrm>
        </p:spPr>
        <p:txBody>
          <a:bodyPr/>
          <a:lstStyle/>
          <a:p>
            <a:fld id="{69069463-9033-4A8D-B1B2-BF07F82C6E9B}" type="datetime1">
              <a:rPr lang="en-US" smtClean="0"/>
              <a:t>11/2/2022</a:t>
            </a:fld>
            <a:endParaRPr lang="en-US" dirty="0"/>
          </a:p>
        </p:txBody>
      </p:sp>
    </p:spTree>
    <p:extLst>
      <p:ext uri="{BB962C8B-B14F-4D97-AF65-F5344CB8AC3E}">
        <p14:creationId xmlns:p14="http://schemas.microsoft.com/office/powerpoint/2010/main" val="42168517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AB3CA1-7FB3-8A47-6B0B-26EF1A410059}"/>
              </a:ext>
            </a:extLst>
          </p:cNvPr>
          <p:cNvSpPr>
            <a:spLocks noGrp="1"/>
          </p:cNvSpPr>
          <p:nvPr>
            <p:ph type="title"/>
          </p:nvPr>
        </p:nvSpPr>
        <p:spPr>
          <a:xfrm>
            <a:off x="646111" y="452718"/>
            <a:ext cx="9483409" cy="695362"/>
          </a:xfrm>
        </p:spPr>
        <p:txBody>
          <a:bodyPr/>
          <a:lstStyle/>
          <a:p>
            <a:pPr algn="ctr"/>
            <a:r>
              <a:rPr lang="en-US" sz="3200" dirty="0">
                <a:latin typeface="Times New Roman" panose="02020603050405020304" pitchFamily="18" charset="0"/>
                <a:cs typeface="Times New Roman" panose="02020603050405020304" pitchFamily="18" charset="0"/>
              </a:rPr>
              <a:t>Revenue and </a:t>
            </a:r>
            <a:r>
              <a:rPr lang="en-US" sz="3200" dirty="0" err="1">
                <a:latin typeface="Times New Roman" panose="02020603050405020304" pitchFamily="18" charset="0"/>
                <a:cs typeface="Times New Roman" panose="02020603050405020304" pitchFamily="18" charset="0"/>
              </a:rPr>
              <a:t>VolumeAnalysis</a:t>
            </a:r>
            <a:endParaRPr lang="en-US" sz="3200" dirty="0">
              <a:latin typeface="Times New Roman" panose="02020603050405020304" pitchFamily="18" charset="0"/>
              <a:cs typeface="Times New Roman" panose="02020603050405020304" pitchFamily="18" charset="0"/>
            </a:endParaRPr>
          </a:p>
        </p:txBody>
      </p:sp>
      <p:graphicFrame>
        <p:nvGraphicFramePr>
          <p:cNvPr id="4" name="Content Placeholder 3">
            <a:extLst>
              <a:ext uri="{FF2B5EF4-FFF2-40B4-BE49-F238E27FC236}">
                <a16:creationId xmlns:a16="http://schemas.microsoft.com/office/drawing/2014/main" id="{00000000-0008-0000-0000-000004000000}"/>
              </a:ext>
            </a:extLst>
          </p:cNvPr>
          <p:cNvGraphicFramePr>
            <a:graphicFrameLocks noGrp="1"/>
          </p:cNvGraphicFramePr>
          <p:nvPr>
            <p:ph idx="1"/>
            <p:extLst>
              <p:ext uri="{D42A27DB-BD31-4B8C-83A1-F6EECF244321}">
                <p14:modId xmlns:p14="http://schemas.microsoft.com/office/powerpoint/2010/main" val="2153012809"/>
              </p:ext>
            </p:extLst>
          </p:nvPr>
        </p:nvGraphicFramePr>
        <p:xfrm>
          <a:off x="325121" y="1351280"/>
          <a:ext cx="5770879" cy="489712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a:extLst>
              <a:ext uri="{FF2B5EF4-FFF2-40B4-BE49-F238E27FC236}">
                <a16:creationId xmlns:a16="http://schemas.microsoft.com/office/drawing/2014/main" id="{CB10A6B4-F439-6A17-0CA9-6BFA7689BA4A}"/>
              </a:ext>
            </a:extLst>
          </p:cNvPr>
          <p:cNvGraphicFramePr/>
          <p:nvPr>
            <p:extLst>
              <p:ext uri="{D42A27DB-BD31-4B8C-83A1-F6EECF244321}">
                <p14:modId xmlns:p14="http://schemas.microsoft.com/office/powerpoint/2010/main" val="1911838438"/>
              </p:ext>
            </p:extLst>
          </p:nvPr>
        </p:nvGraphicFramePr>
        <p:xfrm>
          <a:off x="6275672" y="1351280"/>
          <a:ext cx="5665537" cy="4897120"/>
        </p:xfrm>
        <a:graphic>
          <a:graphicData uri="http://schemas.openxmlformats.org/drawingml/2006/chart">
            <c:chart xmlns:c="http://schemas.openxmlformats.org/drawingml/2006/chart" xmlns:r="http://schemas.openxmlformats.org/officeDocument/2006/relationships" r:id="rId3"/>
          </a:graphicData>
        </a:graphic>
      </p:graphicFrame>
      <p:sp>
        <p:nvSpPr>
          <p:cNvPr id="8" name="Slide Number Placeholder 7">
            <a:extLst>
              <a:ext uri="{FF2B5EF4-FFF2-40B4-BE49-F238E27FC236}">
                <a16:creationId xmlns:a16="http://schemas.microsoft.com/office/drawing/2014/main" id="{11CB9B22-8AA5-6A71-882D-CE13212748A3}"/>
              </a:ext>
            </a:extLst>
          </p:cNvPr>
          <p:cNvSpPr>
            <a:spLocks noGrp="1"/>
          </p:cNvSpPr>
          <p:nvPr>
            <p:ph type="sldNum" sz="quarter" idx="12"/>
          </p:nvPr>
        </p:nvSpPr>
        <p:spPr/>
        <p:txBody>
          <a:bodyPr/>
          <a:lstStyle/>
          <a:p>
            <a:fld id="{31676DA7-0C55-4A00-9B94-E2E259907E31}" type="slidenum">
              <a:rPr lang="en-US" smtClean="0"/>
              <a:t>3</a:t>
            </a:fld>
            <a:endParaRPr lang="en-US"/>
          </a:p>
        </p:txBody>
      </p:sp>
      <p:sp>
        <p:nvSpPr>
          <p:cNvPr id="9" name="Date Placeholder 8">
            <a:extLst>
              <a:ext uri="{FF2B5EF4-FFF2-40B4-BE49-F238E27FC236}">
                <a16:creationId xmlns:a16="http://schemas.microsoft.com/office/drawing/2014/main" id="{68D2BE2B-DCFA-7FDB-F627-3F9826F01D7C}"/>
              </a:ext>
            </a:extLst>
          </p:cNvPr>
          <p:cNvSpPr>
            <a:spLocks noGrp="1"/>
          </p:cNvSpPr>
          <p:nvPr>
            <p:ph type="dt" sz="half" idx="10"/>
          </p:nvPr>
        </p:nvSpPr>
        <p:spPr>
          <a:xfrm>
            <a:off x="325121" y="6451600"/>
            <a:ext cx="990599" cy="304799"/>
          </a:xfrm>
        </p:spPr>
        <p:txBody>
          <a:bodyPr/>
          <a:lstStyle/>
          <a:p>
            <a:fld id="{EE7048FA-AF93-424F-A5F5-C50D5A751288}" type="datetime1">
              <a:rPr lang="en-US" smtClean="0"/>
              <a:t>11/2/2022</a:t>
            </a:fld>
            <a:endParaRPr lang="en-US" dirty="0"/>
          </a:p>
        </p:txBody>
      </p:sp>
    </p:spTree>
    <p:extLst>
      <p:ext uri="{BB962C8B-B14F-4D97-AF65-F5344CB8AC3E}">
        <p14:creationId xmlns:p14="http://schemas.microsoft.com/office/powerpoint/2010/main" val="33643824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CE74E9-6D12-4590-F33A-EC39CE00C91A}"/>
              </a:ext>
            </a:extLst>
          </p:cNvPr>
          <p:cNvSpPr>
            <a:spLocks noGrp="1"/>
          </p:cNvSpPr>
          <p:nvPr>
            <p:ph type="title"/>
          </p:nvPr>
        </p:nvSpPr>
        <p:spPr>
          <a:xfrm>
            <a:off x="646111" y="452718"/>
            <a:ext cx="9404723" cy="563282"/>
          </a:xfrm>
        </p:spPr>
        <p:txBody>
          <a:bodyPr/>
          <a:lstStyle/>
          <a:p>
            <a:pPr algn="ctr"/>
            <a:r>
              <a:rPr lang="en-US" sz="3200" dirty="0">
                <a:latin typeface="Times New Roman" panose="02020603050405020304" pitchFamily="18" charset="0"/>
                <a:cs typeface="Times New Roman" panose="02020603050405020304" pitchFamily="18" charset="0"/>
              </a:rPr>
              <a:t>Quarterly and Monthly Revenue Analysis</a:t>
            </a:r>
          </a:p>
        </p:txBody>
      </p:sp>
      <p:graphicFrame>
        <p:nvGraphicFramePr>
          <p:cNvPr id="4" name="Chart 3">
            <a:extLst>
              <a:ext uri="{FF2B5EF4-FFF2-40B4-BE49-F238E27FC236}">
                <a16:creationId xmlns:a16="http://schemas.microsoft.com/office/drawing/2014/main" id="{00000000-0008-0000-0B00-000003000000}"/>
              </a:ext>
            </a:extLst>
          </p:cNvPr>
          <p:cNvGraphicFramePr/>
          <p:nvPr>
            <p:extLst>
              <p:ext uri="{D42A27DB-BD31-4B8C-83A1-F6EECF244321}">
                <p14:modId xmlns:p14="http://schemas.microsoft.com/office/powerpoint/2010/main" val="1078982215"/>
              </p:ext>
            </p:extLst>
          </p:nvPr>
        </p:nvGraphicFramePr>
        <p:xfrm>
          <a:off x="235265" y="1361441"/>
          <a:ext cx="5804535" cy="489144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a:extLst>
              <a:ext uri="{FF2B5EF4-FFF2-40B4-BE49-F238E27FC236}">
                <a16:creationId xmlns:a16="http://schemas.microsoft.com/office/drawing/2014/main" id="{EFB09D2C-54F9-D89F-F25C-762F950EE920}"/>
              </a:ext>
            </a:extLst>
          </p:cNvPr>
          <p:cNvGraphicFramePr/>
          <p:nvPr>
            <p:extLst>
              <p:ext uri="{D42A27DB-BD31-4B8C-83A1-F6EECF244321}">
                <p14:modId xmlns:p14="http://schemas.microsoft.com/office/powerpoint/2010/main" val="2133895625"/>
              </p:ext>
            </p:extLst>
          </p:nvPr>
        </p:nvGraphicFramePr>
        <p:xfrm>
          <a:off x="6152202" y="1361442"/>
          <a:ext cx="5804535" cy="4891441"/>
        </p:xfrm>
        <a:graphic>
          <a:graphicData uri="http://schemas.openxmlformats.org/drawingml/2006/chart">
            <c:chart xmlns:c="http://schemas.openxmlformats.org/drawingml/2006/chart" xmlns:r="http://schemas.openxmlformats.org/officeDocument/2006/relationships" r:id="rId3"/>
          </a:graphicData>
        </a:graphic>
      </p:graphicFrame>
      <p:sp>
        <p:nvSpPr>
          <p:cNvPr id="8" name="Slide Number Placeholder 7">
            <a:extLst>
              <a:ext uri="{FF2B5EF4-FFF2-40B4-BE49-F238E27FC236}">
                <a16:creationId xmlns:a16="http://schemas.microsoft.com/office/drawing/2014/main" id="{C7D9E1BD-8830-91A0-AA4D-CF7BC252AE62}"/>
              </a:ext>
            </a:extLst>
          </p:cNvPr>
          <p:cNvSpPr>
            <a:spLocks noGrp="1"/>
          </p:cNvSpPr>
          <p:nvPr>
            <p:ph type="sldNum" sz="quarter" idx="12"/>
          </p:nvPr>
        </p:nvSpPr>
        <p:spPr/>
        <p:txBody>
          <a:bodyPr/>
          <a:lstStyle/>
          <a:p>
            <a:fld id="{31676DA7-0C55-4A00-9B94-E2E259907E31}" type="slidenum">
              <a:rPr lang="en-US" smtClean="0"/>
              <a:t>4</a:t>
            </a:fld>
            <a:endParaRPr lang="en-US"/>
          </a:p>
        </p:txBody>
      </p:sp>
      <p:sp>
        <p:nvSpPr>
          <p:cNvPr id="9" name="Date Placeholder 8">
            <a:extLst>
              <a:ext uri="{FF2B5EF4-FFF2-40B4-BE49-F238E27FC236}">
                <a16:creationId xmlns:a16="http://schemas.microsoft.com/office/drawing/2014/main" id="{4BF81A26-90A8-9C58-67E2-41415D15071E}"/>
              </a:ext>
            </a:extLst>
          </p:cNvPr>
          <p:cNvSpPr>
            <a:spLocks noGrp="1"/>
          </p:cNvSpPr>
          <p:nvPr>
            <p:ph type="dt" sz="half" idx="10"/>
          </p:nvPr>
        </p:nvSpPr>
        <p:spPr>
          <a:xfrm>
            <a:off x="235265" y="6405282"/>
            <a:ext cx="990599" cy="304799"/>
          </a:xfrm>
        </p:spPr>
        <p:txBody>
          <a:bodyPr/>
          <a:lstStyle/>
          <a:p>
            <a:fld id="{036B1D93-173F-4A36-A3AD-9ECC0D6C6B88}" type="datetime1">
              <a:rPr lang="en-US" smtClean="0"/>
              <a:t>11/2/2022</a:t>
            </a:fld>
            <a:endParaRPr lang="en-US" dirty="0"/>
          </a:p>
        </p:txBody>
      </p:sp>
    </p:spTree>
    <p:extLst>
      <p:ext uri="{BB962C8B-B14F-4D97-AF65-F5344CB8AC3E}">
        <p14:creationId xmlns:p14="http://schemas.microsoft.com/office/powerpoint/2010/main" val="5596469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A0CCA3-4AEA-552D-B8AF-447B24C2285D}"/>
              </a:ext>
            </a:extLst>
          </p:cNvPr>
          <p:cNvSpPr>
            <a:spLocks noGrp="1"/>
          </p:cNvSpPr>
          <p:nvPr>
            <p:ph type="title"/>
          </p:nvPr>
        </p:nvSpPr>
        <p:spPr>
          <a:xfrm>
            <a:off x="646111" y="452718"/>
            <a:ext cx="9404723" cy="625311"/>
          </a:xfrm>
        </p:spPr>
        <p:txBody>
          <a:bodyPr/>
          <a:lstStyle/>
          <a:p>
            <a:r>
              <a:rPr lang="en-US" sz="3200" dirty="0">
                <a:latin typeface="Times New Roman" panose="02020603050405020304" pitchFamily="18" charset="0"/>
                <a:cs typeface="Times New Roman" panose="02020603050405020304" pitchFamily="18" charset="0"/>
              </a:rPr>
              <a:t>             Volume of Sales (Year wise)</a:t>
            </a:r>
          </a:p>
        </p:txBody>
      </p:sp>
      <p:graphicFrame>
        <p:nvGraphicFramePr>
          <p:cNvPr id="4" name="Chart 3">
            <a:extLst>
              <a:ext uri="{FF2B5EF4-FFF2-40B4-BE49-F238E27FC236}">
                <a16:creationId xmlns:a16="http://schemas.microsoft.com/office/drawing/2014/main" id="{453AB5A6-9881-D4C2-E3F9-A434A6C4D90F}"/>
              </a:ext>
            </a:extLst>
          </p:cNvPr>
          <p:cNvGraphicFramePr/>
          <p:nvPr>
            <p:extLst>
              <p:ext uri="{D42A27DB-BD31-4B8C-83A1-F6EECF244321}">
                <p14:modId xmlns:p14="http://schemas.microsoft.com/office/powerpoint/2010/main" val="1178350097"/>
              </p:ext>
            </p:extLst>
          </p:nvPr>
        </p:nvGraphicFramePr>
        <p:xfrm>
          <a:off x="560386" y="1212311"/>
          <a:ext cx="3492931" cy="25146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a:extLst>
              <a:ext uri="{FF2B5EF4-FFF2-40B4-BE49-F238E27FC236}">
                <a16:creationId xmlns:a16="http://schemas.microsoft.com/office/drawing/2014/main" id="{93714573-4AF3-86DA-686C-88C5919A6382}"/>
              </a:ext>
            </a:extLst>
          </p:cNvPr>
          <p:cNvGraphicFramePr/>
          <p:nvPr>
            <p:extLst>
              <p:ext uri="{D42A27DB-BD31-4B8C-83A1-F6EECF244321}">
                <p14:modId xmlns:p14="http://schemas.microsoft.com/office/powerpoint/2010/main" val="3668732299"/>
              </p:ext>
            </p:extLst>
          </p:nvPr>
        </p:nvGraphicFramePr>
        <p:xfrm>
          <a:off x="3819599" y="1078029"/>
          <a:ext cx="4083263" cy="2743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a:extLst>
              <a:ext uri="{FF2B5EF4-FFF2-40B4-BE49-F238E27FC236}">
                <a16:creationId xmlns:a16="http://schemas.microsoft.com/office/drawing/2014/main" id="{583B34C9-1225-0B14-8963-B2CA1FE868A6}"/>
              </a:ext>
            </a:extLst>
          </p:cNvPr>
          <p:cNvGraphicFramePr/>
          <p:nvPr>
            <p:extLst>
              <p:ext uri="{D42A27DB-BD31-4B8C-83A1-F6EECF244321}">
                <p14:modId xmlns:p14="http://schemas.microsoft.com/office/powerpoint/2010/main" val="3207199115"/>
              </p:ext>
            </p:extLst>
          </p:nvPr>
        </p:nvGraphicFramePr>
        <p:xfrm>
          <a:off x="560386" y="3796866"/>
          <a:ext cx="3483294" cy="27432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Chart 6">
            <a:extLst>
              <a:ext uri="{FF2B5EF4-FFF2-40B4-BE49-F238E27FC236}">
                <a16:creationId xmlns:a16="http://schemas.microsoft.com/office/drawing/2014/main" id="{3A7E27E3-7ABF-7C1C-A181-934D17CC5E0F}"/>
              </a:ext>
            </a:extLst>
          </p:cNvPr>
          <p:cNvGraphicFramePr/>
          <p:nvPr>
            <p:extLst>
              <p:ext uri="{D42A27DB-BD31-4B8C-83A1-F6EECF244321}">
                <p14:modId xmlns:p14="http://schemas.microsoft.com/office/powerpoint/2010/main" val="2414797924"/>
              </p:ext>
            </p:extLst>
          </p:nvPr>
        </p:nvGraphicFramePr>
        <p:xfrm>
          <a:off x="4043680" y="3796866"/>
          <a:ext cx="3859182" cy="27432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0" name="Table 9">
            <a:extLst>
              <a:ext uri="{FF2B5EF4-FFF2-40B4-BE49-F238E27FC236}">
                <a16:creationId xmlns:a16="http://schemas.microsoft.com/office/drawing/2014/main" id="{C8DE6A30-5ED8-AD89-38C6-C614CF730BDC}"/>
              </a:ext>
            </a:extLst>
          </p:cNvPr>
          <p:cNvGraphicFramePr>
            <a:graphicFrameLocks noGrp="1"/>
          </p:cNvGraphicFramePr>
          <p:nvPr>
            <p:extLst>
              <p:ext uri="{D42A27DB-BD31-4B8C-83A1-F6EECF244321}">
                <p14:modId xmlns:p14="http://schemas.microsoft.com/office/powerpoint/2010/main" val="2333568176"/>
              </p:ext>
            </p:extLst>
          </p:nvPr>
        </p:nvGraphicFramePr>
        <p:xfrm>
          <a:off x="8066519" y="0"/>
          <a:ext cx="3859182" cy="6858000"/>
        </p:xfrm>
        <a:graphic>
          <a:graphicData uri="http://schemas.openxmlformats.org/drawingml/2006/table">
            <a:tbl>
              <a:tblPr firstRow="1" firstCol="1" bandRow="1">
                <a:tableStyleId>{5C22544A-7EE6-4342-B048-85BDC9FD1C3A}</a:tableStyleId>
              </a:tblPr>
              <a:tblGrid>
                <a:gridCol w="1154999">
                  <a:extLst>
                    <a:ext uri="{9D8B030D-6E8A-4147-A177-3AD203B41FA5}">
                      <a16:colId xmlns:a16="http://schemas.microsoft.com/office/drawing/2014/main" val="3367490053"/>
                    </a:ext>
                  </a:extLst>
                </a:gridCol>
                <a:gridCol w="1240886">
                  <a:extLst>
                    <a:ext uri="{9D8B030D-6E8A-4147-A177-3AD203B41FA5}">
                      <a16:colId xmlns:a16="http://schemas.microsoft.com/office/drawing/2014/main" val="2660499765"/>
                    </a:ext>
                  </a:extLst>
                </a:gridCol>
                <a:gridCol w="1463297">
                  <a:extLst>
                    <a:ext uri="{9D8B030D-6E8A-4147-A177-3AD203B41FA5}">
                      <a16:colId xmlns:a16="http://schemas.microsoft.com/office/drawing/2014/main" val="1468561370"/>
                    </a:ext>
                  </a:extLst>
                </a:gridCol>
              </a:tblGrid>
              <a:tr h="137160">
                <a:tc>
                  <a:txBody>
                    <a:bodyPr/>
                    <a:lstStyle/>
                    <a:p>
                      <a:pPr algn="ctr">
                        <a:lnSpc>
                          <a:spcPct val="107000"/>
                        </a:lnSpc>
                        <a:spcAft>
                          <a:spcPts val="800"/>
                        </a:spcAft>
                      </a:pPr>
                      <a:r>
                        <a:rPr lang="en-US" sz="800" dirty="0">
                          <a:effectLst/>
                          <a:latin typeface="Times New Roman" panose="02020603050405020304" pitchFamily="18" charset="0"/>
                          <a:cs typeface="Times New Roman" panose="02020603050405020304" pitchFamily="18" charset="0"/>
                        </a:rPr>
                        <a:t>Brand Names</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Watt Powers (W)</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SKU Name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extLst>
                  <a:ext uri="{0D108BD9-81ED-4DB2-BD59-A6C34878D82A}">
                    <a16:rowId xmlns:a16="http://schemas.microsoft.com/office/drawing/2014/main" val="3246347312"/>
                  </a:ext>
                </a:extLst>
              </a:tr>
              <a:tr h="137160">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Waaree</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445</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W_01</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extLst>
                  <a:ext uri="{0D108BD9-81ED-4DB2-BD59-A6C34878D82A}">
                    <a16:rowId xmlns:a16="http://schemas.microsoft.com/office/drawing/2014/main" val="2954743193"/>
                  </a:ext>
                </a:extLst>
              </a:tr>
              <a:tr h="137160">
                <a:tc>
                  <a:txBody>
                    <a:bodyPr/>
                    <a:lstStyle/>
                    <a:p>
                      <a:pPr algn="ctr">
                        <a:lnSpc>
                          <a:spcPct val="107000"/>
                        </a:lnSpc>
                        <a:spcAft>
                          <a:spcPts val="800"/>
                        </a:spcAft>
                      </a:pPr>
                      <a:r>
                        <a:rPr lang="en-US" sz="800" dirty="0">
                          <a:effectLst/>
                          <a:latin typeface="Times New Roman" panose="02020603050405020304" pitchFamily="18" charset="0"/>
                          <a:cs typeface="Times New Roman" panose="02020603050405020304" pitchFamily="18" charset="0"/>
                        </a:rPr>
                        <a:t>Waaree</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335</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W_02</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extLst>
                  <a:ext uri="{0D108BD9-81ED-4DB2-BD59-A6C34878D82A}">
                    <a16:rowId xmlns:a16="http://schemas.microsoft.com/office/drawing/2014/main" val="25465142"/>
                  </a:ext>
                </a:extLst>
              </a:tr>
              <a:tr h="137160">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Waaree</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330</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W_03</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extLst>
                  <a:ext uri="{0D108BD9-81ED-4DB2-BD59-A6C34878D82A}">
                    <a16:rowId xmlns:a16="http://schemas.microsoft.com/office/drawing/2014/main" val="1786774275"/>
                  </a:ext>
                </a:extLst>
              </a:tr>
              <a:tr h="137160">
                <a:tc>
                  <a:txBody>
                    <a:bodyPr/>
                    <a:lstStyle/>
                    <a:p>
                      <a:pPr algn="ctr">
                        <a:lnSpc>
                          <a:spcPct val="107000"/>
                        </a:lnSpc>
                        <a:spcAft>
                          <a:spcPts val="800"/>
                        </a:spcAft>
                      </a:pPr>
                      <a:r>
                        <a:rPr lang="en-US" sz="800" dirty="0">
                          <a:effectLst/>
                          <a:latin typeface="Times New Roman" panose="02020603050405020304" pitchFamily="18" charset="0"/>
                          <a:cs typeface="Times New Roman" panose="02020603050405020304" pitchFamily="18" charset="0"/>
                        </a:rPr>
                        <a:t>Waaree</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300</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W_04</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extLst>
                  <a:ext uri="{0D108BD9-81ED-4DB2-BD59-A6C34878D82A}">
                    <a16:rowId xmlns:a16="http://schemas.microsoft.com/office/drawing/2014/main" val="3675832929"/>
                  </a:ext>
                </a:extLst>
              </a:tr>
              <a:tr h="137160">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Waaree</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100</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W_05</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extLst>
                  <a:ext uri="{0D108BD9-81ED-4DB2-BD59-A6C34878D82A}">
                    <a16:rowId xmlns:a16="http://schemas.microsoft.com/office/drawing/2014/main" val="1420152456"/>
                  </a:ext>
                </a:extLst>
              </a:tr>
              <a:tr h="137160">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Waaree</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75</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W_06</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extLst>
                  <a:ext uri="{0D108BD9-81ED-4DB2-BD59-A6C34878D82A}">
                    <a16:rowId xmlns:a16="http://schemas.microsoft.com/office/drawing/2014/main" val="4098760904"/>
                  </a:ext>
                </a:extLst>
              </a:tr>
              <a:tr h="137160">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Waaree</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50</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W_07</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extLst>
                  <a:ext uri="{0D108BD9-81ED-4DB2-BD59-A6C34878D82A}">
                    <a16:rowId xmlns:a16="http://schemas.microsoft.com/office/drawing/2014/main" val="2022291612"/>
                  </a:ext>
                </a:extLst>
              </a:tr>
              <a:tr h="137160">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Waaree</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40</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W_08</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extLst>
                  <a:ext uri="{0D108BD9-81ED-4DB2-BD59-A6C34878D82A}">
                    <a16:rowId xmlns:a16="http://schemas.microsoft.com/office/drawing/2014/main" val="1068134865"/>
                  </a:ext>
                </a:extLst>
              </a:tr>
              <a:tr h="137160">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UTL</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335</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U_01</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extLst>
                  <a:ext uri="{0D108BD9-81ED-4DB2-BD59-A6C34878D82A}">
                    <a16:rowId xmlns:a16="http://schemas.microsoft.com/office/drawing/2014/main" val="3513850765"/>
                  </a:ext>
                </a:extLst>
              </a:tr>
              <a:tr h="137160">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UTL</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330</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U_02</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extLst>
                  <a:ext uri="{0D108BD9-81ED-4DB2-BD59-A6C34878D82A}">
                    <a16:rowId xmlns:a16="http://schemas.microsoft.com/office/drawing/2014/main" val="2278515812"/>
                  </a:ext>
                </a:extLst>
              </a:tr>
              <a:tr h="137160">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UTL</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dirty="0">
                          <a:effectLst/>
                          <a:latin typeface="Times New Roman" panose="02020603050405020304" pitchFamily="18" charset="0"/>
                          <a:cs typeface="Times New Roman" panose="02020603050405020304" pitchFamily="18" charset="0"/>
                        </a:rPr>
                        <a:t>320</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U_03</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extLst>
                  <a:ext uri="{0D108BD9-81ED-4DB2-BD59-A6C34878D82A}">
                    <a16:rowId xmlns:a16="http://schemas.microsoft.com/office/drawing/2014/main" val="4098763450"/>
                  </a:ext>
                </a:extLst>
              </a:tr>
              <a:tr h="137160">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UTL</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300</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U_04</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extLst>
                  <a:ext uri="{0D108BD9-81ED-4DB2-BD59-A6C34878D82A}">
                    <a16:rowId xmlns:a16="http://schemas.microsoft.com/office/drawing/2014/main" val="1569725758"/>
                  </a:ext>
                </a:extLst>
              </a:tr>
              <a:tr h="137160">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UTL</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100</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U_05</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extLst>
                  <a:ext uri="{0D108BD9-81ED-4DB2-BD59-A6C34878D82A}">
                    <a16:rowId xmlns:a16="http://schemas.microsoft.com/office/drawing/2014/main" val="1070306432"/>
                  </a:ext>
                </a:extLst>
              </a:tr>
              <a:tr h="137160">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UTL</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50</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U_06</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extLst>
                  <a:ext uri="{0D108BD9-81ED-4DB2-BD59-A6C34878D82A}">
                    <a16:rowId xmlns:a16="http://schemas.microsoft.com/office/drawing/2014/main" val="2970933782"/>
                  </a:ext>
                </a:extLst>
              </a:tr>
              <a:tr h="137160">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UTL</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40</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U_07</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extLst>
                  <a:ext uri="{0D108BD9-81ED-4DB2-BD59-A6C34878D82A}">
                    <a16:rowId xmlns:a16="http://schemas.microsoft.com/office/drawing/2014/main" val="2155666837"/>
                  </a:ext>
                </a:extLst>
              </a:tr>
              <a:tr h="137160">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UTL</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dirty="0">
                          <a:effectLst/>
                          <a:latin typeface="Times New Roman" panose="02020603050405020304" pitchFamily="18" charset="0"/>
                          <a:cs typeface="Times New Roman" panose="02020603050405020304" pitchFamily="18" charset="0"/>
                        </a:rPr>
                        <a:t>25</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U_08</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extLst>
                  <a:ext uri="{0D108BD9-81ED-4DB2-BD59-A6C34878D82A}">
                    <a16:rowId xmlns:a16="http://schemas.microsoft.com/office/drawing/2014/main" val="1809067534"/>
                  </a:ext>
                </a:extLst>
              </a:tr>
              <a:tr h="137160">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UTL</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15</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U_09</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extLst>
                  <a:ext uri="{0D108BD9-81ED-4DB2-BD59-A6C34878D82A}">
                    <a16:rowId xmlns:a16="http://schemas.microsoft.com/office/drawing/2014/main" val="1122200286"/>
                  </a:ext>
                </a:extLst>
              </a:tr>
              <a:tr h="137160">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Adani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460</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A_01</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extLst>
                  <a:ext uri="{0D108BD9-81ED-4DB2-BD59-A6C34878D82A}">
                    <a16:rowId xmlns:a16="http://schemas.microsoft.com/office/drawing/2014/main" val="3884948874"/>
                  </a:ext>
                </a:extLst>
              </a:tr>
              <a:tr h="137160">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Adani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dirty="0">
                          <a:effectLst/>
                          <a:latin typeface="Times New Roman" panose="02020603050405020304" pitchFamily="18" charset="0"/>
                          <a:cs typeface="Times New Roman" panose="02020603050405020304" pitchFamily="18" charset="0"/>
                        </a:rPr>
                        <a:t>335</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A_02</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extLst>
                  <a:ext uri="{0D108BD9-81ED-4DB2-BD59-A6C34878D82A}">
                    <a16:rowId xmlns:a16="http://schemas.microsoft.com/office/drawing/2014/main" val="2458797484"/>
                  </a:ext>
                </a:extLst>
              </a:tr>
              <a:tr h="137160">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Adani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330</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A_03</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extLst>
                  <a:ext uri="{0D108BD9-81ED-4DB2-BD59-A6C34878D82A}">
                    <a16:rowId xmlns:a16="http://schemas.microsoft.com/office/drawing/2014/main" val="3541424685"/>
                  </a:ext>
                </a:extLst>
              </a:tr>
              <a:tr h="137160">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Adani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325</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A_04</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extLst>
                  <a:ext uri="{0D108BD9-81ED-4DB2-BD59-A6C34878D82A}">
                    <a16:rowId xmlns:a16="http://schemas.microsoft.com/office/drawing/2014/main" val="3559167814"/>
                  </a:ext>
                </a:extLst>
              </a:tr>
              <a:tr h="137160">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Adani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320</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dirty="0">
                          <a:effectLst/>
                          <a:latin typeface="Times New Roman" panose="02020603050405020304" pitchFamily="18" charset="0"/>
                          <a:cs typeface="Times New Roman" panose="02020603050405020304" pitchFamily="18" charset="0"/>
                        </a:rPr>
                        <a:t>A_05</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extLst>
                  <a:ext uri="{0D108BD9-81ED-4DB2-BD59-A6C34878D82A}">
                    <a16:rowId xmlns:a16="http://schemas.microsoft.com/office/drawing/2014/main" val="3920323544"/>
                  </a:ext>
                </a:extLst>
              </a:tr>
              <a:tr h="137160">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Adani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220</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A_06</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extLst>
                  <a:ext uri="{0D108BD9-81ED-4DB2-BD59-A6C34878D82A}">
                    <a16:rowId xmlns:a16="http://schemas.microsoft.com/office/drawing/2014/main" val="1727366988"/>
                  </a:ext>
                </a:extLst>
              </a:tr>
              <a:tr h="137160">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Adani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200</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A_07</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extLst>
                  <a:ext uri="{0D108BD9-81ED-4DB2-BD59-A6C34878D82A}">
                    <a16:rowId xmlns:a16="http://schemas.microsoft.com/office/drawing/2014/main" val="1560698573"/>
                  </a:ext>
                </a:extLst>
              </a:tr>
              <a:tr h="137160">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Adani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160</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dirty="0">
                          <a:effectLst/>
                          <a:latin typeface="Times New Roman" panose="02020603050405020304" pitchFamily="18" charset="0"/>
                          <a:cs typeface="Times New Roman" panose="02020603050405020304" pitchFamily="18" charset="0"/>
                        </a:rPr>
                        <a:t>A_08</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extLst>
                  <a:ext uri="{0D108BD9-81ED-4DB2-BD59-A6C34878D82A}">
                    <a16:rowId xmlns:a16="http://schemas.microsoft.com/office/drawing/2014/main" val="3366898389"/>
                  </a:ext>
                </a:extLst>
              </a:tr>
              <a:tr h="137160">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Adani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100</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A_09</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extLst>
                  <a:ext uri="{0D108BD9-81ED-4DB2-BD59-A6C34878D82A}">
                    <a16:rowId xmlns:a16="http://schemas.microsoft.com/office/drawing/2014/main" val="1043285951"/>
                  </a:ext>
                </a:extLst>
              </a:tr>
              <a:tr h="137160">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Adani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75</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A_10</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extLst>
                  <a:ext uri="{0D108BD9-81ED-4DB2-BD59-A6C34878D82A}">
                    <a16:rowId xmlns:a16="http://schemas.microsoft.com/office/drawing/2014/main" val="2549153071"/>
                  </a:ext>
                </a:extLst>
              </a:tr>
              <a:tr h="137160">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Adani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50</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dirty="0">
                          <a:effectLst/>
                          <a:latin typeface="Times New Roman" panose="02020603050405020304" pitchFamily="18" charset="0"/>
                          <a:cs typeface="Times New Roman" panose="02020603050405020304" pitchFamily="18" charset="0"/>
                        </a:rPr>
                        <a:t>A_11</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extLst>
                  <a:ext uri="{0D108BD9-81ED-4DB2-BD59-A6C34878D82A}">
                    <a16:rowId xmlns:a16="http://schemas.microsoft.com/office/drawing/2014/main" val="677859965"/>
                  </a:ext>
                </a:extLst>
              </a:tr>
              <a:tr h="137160">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Adani </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40</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A_12</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extLst>
                  <a:ext uri="{0D108BD9-81ED-4DB2-BD59-A6C34878D82A}">
                    <a16:rowId xmlns:a16="http://schemas.microsoft.com/office/drawing/2014/main" val="1410565763"/>
                  </a:ext>
                </a:extLst>
              </a:tr>
              <a:tr h="137160">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Reil</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450</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R_01</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extLst>
                  <a:ext uri="{0D108BD9-81ED-4DB2-BD59-A6C34878D82A}">
                    <a16:rowId xmlns:a16="http://schemas.microsoft.com/office/drawing/2014/main" val="2266030944"/>
                  </a:ext>
                </a:extLst>
              </a:tr>
              <a:tr h="137160">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Reil</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250</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R_02</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extLst>
                  <a:ext uri="{0D108BD9-81ED-4DB2-BD59-A6C34878D82A}">
                    <a16:rowId xmlns:a16="http://schemas.microsoft.com/office/drawing/2014/main" val="1761100017"/>
                  </a:ext>
                </a:extLst>
              </a:tr>
              <a:tr h="137160">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Reil</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150</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R_03</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extLst>
                  <a:ext uri="{0D108BD9-81ED-4DB2-BD59-A6C34878D82A}">
                    <a16:rowId xmlns:a16="http://schemas.microsoft.com/office/drawing/2014/main" val="140224639"/>
                  </a:ext>
                </a:extLst>
              </a:tr>
              <a:tr h="137160">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Reil</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125</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dirty="0">
                          <a:effectLst/>
                          <a:latin typeface="Times New Roman" panose="02020603050405020304" pitchFamily="18" charset="0"/>
                          <a:cs typeface="Times New Roman" panose="02020603050405020304" pitchFamily="18" charset="0"/>
                        </a:rPr>
                        <a:t>R_04</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extLst>
                  <a:ext uri="{0D108BD9-81ED-4DB2-BD59-A6C34878D82A}">
                    <a16:rowId xmlns:a16="http://schemas.microsoft.com/office/drawing/2014/main" val="755597109"/>
                  </a:ext>
                </a:extLst>
              </a:tr>
              <a:tr h="137160">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Reil</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40</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R_05</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extLst>
                  <a:ext uri="{0D108BD9-81ED-4DB2-BD59-A6C34878D82A}">
                    <a16:rowId xmlns:a16="http://schemas.microsoft.com/office/drawing/2014/main" val="3782244149"/>
                  </a:ext>
                </a:extLst>
              </a:tr>
              <a:tr h="137160">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Reil</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20</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dirty="0">
                          <a:effectLst/>
                          <a:latin typeface="Times New Roman" panose="02020603050405020304" pitchFamily="18" charset="0"/>
                          <a:cs typeface="Times New Roman" panose="02020603050405020304" pitchFamily="18" charset="0"/>
                        </a:rPr>
                        <a:t>R_06</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extLst>
                  <a:ext uri="{0D108BD9-81ED-4DB2-BD59-A6C34878D82A}">
                    <a16:rowId xmlns:a16="http://schemas.microsoft.com/office/drawing/2014/main" val="524987070"/>
                  </a:ext>
                </a:extLst>
              </a:tr>
              <a:tr h="137160">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Reil</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15</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R_07</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extLst>
                  <a:ext uri="{0D108BD9-81ED-4DB2-BD59-A6C34878D82A}">
                    <a16:rowId xmlns:a16="http://schemas.microsoft.com/office/drawing/2014/main" val="81917935"/>
                  </a:ext>
                </a:extLst>
              </a:tr>
              <a:tr h="137160">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Okaya</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335</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dirty="0">
                          <a:effectLst/>
                          <a:latin typeface="Times New Roman" panose="02020603050405020304" pitchFamily="18" charset="0"/>
                          <a:cs typeface="Times New Roman" panose="02020603050405020304" pitchFamily="18" charset="0"/>
                        </a:rPr>
                        <a:t>O_01</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extLst>
                  <a:ext uri="{0D108BD9-81ED-4DB2-BD59-A6C34878D82A}">
                    <a16:rowId xmlns:a16="http://schemas.microsoft.com/office/drawing/2014/main" val="1849478460"/>
                  </a:ext>
                </a:extLst>
              </a:tr>
              <a:tr h="137160">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Okaya</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320</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O_02</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extLst>
                  <a:ext uri="{0D108BD9-81ED-4DB2-BD59-A6C34878D82A}">
                    <a16:rowId xmlns:a16="http://schemas.microsoft.com/office/drawing/2014/main" val="2138868581"/>
                  </a:ext>
                </a:extLst>
              </a:tr>
              <a:tr h="137160">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Okaya</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150</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dirty="0">
                          <a:effectLst/>
                          <a:latin typeface="Times New Roman" panose="02020603050405020304" pitchFamily="18" charset="0"/>
                          <a:cs typeface="Times New Roman" panose="02020603050405020304" pitchFamily="18" charset="0"/>
                        </a:rPr>
                        <a:t>O_03</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extLst>
                  <a:ext uri="{0D108BD9-81ED-4DB2-BD59-A6C34878D82A}">
                    <a16:rowId xmlns:a16="http://schemas.microsoft.com/office/drawing/2014/main" val="1962511814"/>
                  </a:ext>
                </a:extLst>
              </a:tr>
              <a:tr h="137160">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Okaya</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50</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O_04</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extLst>
                  <a:ext uri="{0D108BD9-81ED-4DB2-BD59-A6C34878D82A}">
                    <a16:rowId xmlns:a16="http://schemas.microsoft.com/office/drawing/2014/main" val="622614711"/>
                  </a:ext>
                </a:extLst>
              </a:tr>
              <a:tr h="137160">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Microtek</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320</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dirty="0">
                          <a:effectLst/>
                          <a:latin typeface="Times New Roman" panose="02020603050405020304" pitchFamily="18" charset="0"/>
                          <a:cs typeface="Times New Roman" panose="02020603050405020304" pitchFamily="18" charset="0"/>
                        </a:rPr>
                        <a:t>M_01</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extLst>
                  <a:ext uri="{0D108BD9-81ED-4DB2-BD59-A6C34878D82A}">
                    <a16:rowId xmlns:a16="http://schemas.microsoft.com/office/drawing/2014/main" val="3933465068"/>
                  </a:ext>
                </a:extLst>
              </a:tr>
              <a:tr h="137160">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Microtek</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100</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dirty="0">
                          <a:effectLst/>
                          <a:latin typeface="Times New Roman" panose="02020603050405020304" pitchFamily="18" charset="0"/>
                          <a:cs typeface="Times New Roman" panose="02020603050405020304" pitchFamily="18" charset="0"/>
                        </a:rPr>
                        <a:t>M_02</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extLst>
                  <a:ext uri="{0D108BD9-81ED-4DB2-BD59-A6C34878D82A}">
                    <a16:rowId xmlns:a16="http://schemas.microsoft.com/office/drawing/2014/main" val="3520026491"/>
                  </a:ext>
                </a:extLst>
              </a:tr>
              <a:tr h="137160">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Microtek</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50</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M_03</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extLst>
                  <a:ext uri="{0D108BD9-81ED-4DB2-BD59-A6C34878D82A}">
                    <a16:rowId xmlns:a16="http://schemas.microsoft.com/office/drawing/2014/main" val="3030192208"/>
                  </a:ext>
                </a:extLst>
              </a:tr>
              <a:tr h="137160">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Luminous</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335</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dirty="0">
                          <a:effectLst/>
                          <a:latin typeface="Times New Roman" panose="02020603050405020304" pitchFamily="18" charset="0"/>
                          <a:cs typeface="Times New Roman" panose="02020603050405020304" pitchFamily="18" charset="0"/>
                        </a:rPr>
                        <a:t>L_01</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extLst>
                  <a:ext uri="{0D108BD9-81ED-4DB2-BD59-A6C34878D82A}">
                    <a16:rowId xmlns:a16="http://schemas.microsoft.com/office/drawing/2014/main" val="905997312"/>
                  </a:ext>
                </a:extLst>
              </a:tr>
              <a:tr h="137160">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Luminous</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330</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dirty="0">
                          <a:effectLst/>
                          <a:latin typeface="Times New Roman" panose="02020603050405020304" pitchFamily="18" charset="0"/>
                          <a:cs typeface="Times New Roman" panose="02020603050405020304" pitchFamily="18" charset="0"/>
                        </a:rPr>
                        <a:t>L_02</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extLst>
                  <a:ext uri="{0D108BD9-81ED-4DB2-BD59-A6C34878D82A}">
                    <a16:rowId xmlns:a16="http://schemas.microsoft.com/office/drawing/2014/main" val="3676707042"/>
                  </a:ext>
                </a:extLst>
              </a:tr>
              <a:tr h="137160">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Luminous</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270</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dirty="0">
                          <a:effectLst/>
                          <a:latin typeface="Times New Roman" panose="02020603050405020304" pitchFamily="18" charset="0"/>
                          <a:cs typeface="Times New Roman" panose="02020603050405020304" pitchFamily="18" charset="0"/>
                        </a:rPr>
                        <a:t>L_03</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extLst>
                  <a:ext uri="{0D108BD9-81ED-4DB2-BD59-A6C34878D82A}">
                    <a16:rowId xmlns:a16="http://schemas.microsoft.com/office/drawing/2014/main" val="2815072238"/>
                  </a:ext>
                </a:extLst>
              </a:tr>
              <a:tr h="137160">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Luminous</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160</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dirty="0">
                          <a:effectLst/>
                          <a:latin typeface="Times New Roman" panose="02020603050405020304" pitchFamily="18" charset="0"/>
                          <a:cs typeface="Times New Roman" panose="02020603050405020304" pitchFamily="18" charset="0"/>
                        </a:rPr>
                        <a:t>L_04</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extLst>
                  <a:ext uri="{0D108BD9-81ED-4DB2-BD59-A6C34878D82A}">
                    <a16:rowId xmlns:a16="http://schemas.microsoft.com/office/drawing/2014/main" val="3473598811"/>
                  </a:ext>
                </a:extLst>
              </a:tr>
              <a:tr h="137160">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Luminous</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100</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dirty="0">
                          <a:effectLst/>
                          <a:latin typeface="Times New Roman" panose="02020603050405020304" pitchFamily="18" charset="0"/>
                          <a:cs typeface="Times New Roman" panose="02020603050405020304" pitchFamily="18" charset="0"/>
                        </a:rPr>
                        <a:t>L_05</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extLst>
                  <a:ext uri="{0D108BD9-81ED-4DB2-BD59-A6C34878D82A}">
                    <a16:rowId xmlns:a16="http://schemas.microsoft.com/office/drawing/2014/main" val="1940785949"/>
                  </a:ext>
                </a:extLst>
              </a:tr>
              <a:tr h="137160">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Luminous</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a:effectLst/>
                          <a:latin typeface="Times New Roman" panose="02020603050405020304" pitchFamily="18" charset="0"/>
                          <a:cs typeface="Times New Roman" panose="02020603050405020304" pitchFamily="18" charset="0"/>
                        </a:rPr>
                        <a:t>40</a:t>
                      </a:r>
                      <a:endParaRPr lang="en-US" sz="80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tc>
                  <a:txBody>
                    <a:bodyPr/>
                    <a:lstStyle/>
                    <a:p>
                      <a:pPr algn="ctr">
                        <a:lnSpc>
                          <a:spcPct val="107000"/>
                        </a:lnSpc>
                        <a:spcAft>
                          <a:spcPts val="800"/>
                        </a:spcAft>
                      </a:pPr>
                      <a:r>
                        <a:rPr lang="en-US" sz="800" dirty="0">
                          <a:effectLst/>
                          <a:latin typeface="Times New Roman" panose="02020603050405020304" pitchFamily="18" charset="0"/>
                          <a:cs typeface="Times New Roman" panose="02020603050405020304" pitchFamily="18" charset="0"/>
                        </a:rPr>
                        <a:t>L_06</a:t>
                      </a:r>
                      <a:endParaRPr lang="en-US" sz="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0921" marR="30921" marT="0" marB="0" anchor="b"/>
                </a:tc>
                <a:extLst>
                  <a:ext uri="{0D108BD9-81ED-4DB2-BD59-A6C34878D82A}">
                    <a16:rowId xmlns:a16="http://schemas.microsoft.com/office/drawing/2014/main" val="572513176"/>
                  </a:ext>
                </a:extLst>
              </a:tr>
            </a:tbl>
          </a:graphicData>
        </a:graphic>
      </p:graphicFrame>
      <p:sp>
        <p:nvSpPr>
          <p:cNvPr id="13" name="Slide Number Placeholder 12">
            <a:extLst>
              <a:ext uri="{FF2B5EF4-FFF2-40B4-BE49-F238E27FC236}">
                <a16:creationId xmlns:a16="http://schemas.microsoft.com/office/drawing/2014/main" id="{7176D576-46E4-49F8-C59B-86E0F030CCF3}"/>
              </a:ext>
            </a:extLst>
          </p:cNvPr>
          <p:cNvSpPr>
            <a:spLocks noGrp="1"/>
          </p:cNvSpPr>
          <p:nvPr>
            <p:ph type="sldNum" sz="quarter" idx="12"/>
          </p:nvPr>
        </p:nvSpPr>
        <p:spPr/>
        <p:txBody>
          <a:bodyPr/>
          <a:lstStyle/>
          <a:p>
            <a:fld id="{31676DA7-0C55-4A00-9B94-E2E259907E31}" type="slidenum">
              <a:rPr lang="en-US" smtClean="0"/>
              <a:t>5</a:t>
            </a:fld>
            <a:endParaRPr lang="en-US"/>
          </a:p>
        </p:txBody>
      </p:sp>
      <p:sp>
        <p:nvSpPr>
          <p:cNvPr id="14" name="Date Placeholder 13">
            <a:extLst>
              <a:ext uri="{FF2B5EF4-FFF2-40B4-BE49-F238E27FC236}">
                <a16:creationId xmlns:a16="http://schemas.microsoft.com/office/drawing/2014/main" id="{4A673F7C-193B-7F46-FC2A-2823871F8573}"/>
              </a:ext>
            </a:extLst>
          </p:cNvPr>
          <p:cNvSpPr>
            <a:spLocks noGrp="1"/>
          </p:cNvSpPr>
          <p:nvPr>
            <p:ph type="dt" sz="half" idx="10"/>
          </p:nvPr>
        </p:nvSpPr>
        <p:spPr>
          <a:xfrm>
            <a:off x="300557" y="6387666"/>
            <a:ext cx="990599" cy="304799"/>
          </a:xfrm>
        </p:spPr>
        <p:txBody>
          <a:bodyPr/>
          <a:lstStyle/>
          <a:p>
            <a:fld id="{5218D101-F466-4FDE-A5FC-48DCEF765539}" type="datetime1">
              <a:rPr lang="en-US" smtClean="0"/>
              <a:t>11/2/2022</a:t>
            </a:fld>
            <a:endParaRPr lang="en-US" dirty="0"/>
          </a:p>
        </p:txBody>
      </p:sp>
    </p:spTree>
    <p:extLst>
      <p:ext uri="{BB962C8B-B14F-4D97-AF65-F5344CB8AC3E}">
        <p14:creationId xmlns:p14="http://schemas.microsoft.com/office/powerpoint/2010/main" val="27558373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DA0AFC-1160-2A0B-A79A-244A4644A275}"/>
              </a:ext>
            </a:extLst>
          </p:cNvPr>
          <p:cNvSpPr>
            <a:spLocks noGrp="1"/>
          </p:cNvSpPr>
          <p:nvPr>
            <p:ph type="title"/>
          </p:nvPr>
        </p:nvSpPr>
        <p:spPr>
          <a:xfrm>
            <a:off x="1203306" y="-89116"/>
            <a:ext cx="9404723" cy="769690"/>
          </a:xfrm>
        </p:spPr>
        <p:txBody>
          <a:bodyPr/>
          <a:lstStyle/>
          <a:p>
            <a:pPr algn="ctr"/>
            <a:r>
              <a:rPr lang="en-US" sz="3200" dirty="0">
                <a:latin typeface="Times New Roman" panose="02020603050405020304" pitchFamily="18" charset="0"/>
                <a:cs typeface="Times New Roman" panose="02020603050405020304" pitchFamily="18" charset="0"/>
              </a:rPr>
              <a:t>Pareto</a:t>
            </a:r>
            <a:r>
              <a:rPr lang="en-US" dirty="0">
                <a:latin typeface="Times New Roman" panose="02020603050405020304" pitchFamily="18" charset="0"/>
                <a:cs typeface="Times New Roman" panose="02020603050405020304" pitchFamily="18" charset="0"/>
              </a:rPr>
              <a:t> </a:t>
            </a:r>
            <a:r>
              <a:rPr lang="en-US" sz="3200" dirty="0">
                <a:latin typeface="Times New Roman" panose="02020603050405020304" pitchFamily="18" charset="0"/>
                <a:cs typeface="Times New Roman" panose="02020603050405020304" pitchFamily="18" charset="0"/>
              </a:rPr>
              <a:t>Analysis</a:t>
            </a:r>
          </a:p>
        </p:txBody>
      </p:sp>
      <p:sp>
        <p:nvSpPr>
          <p:cNvPr id="6" name="Slide Number Placeholder 5">
            <a:extLst>
              <a:ext uri="{FF2B5EF4-FFF2-40B4-BE49-F238E27FC236}">
                <a16:creationId xmlns:a16="http://schemas.microsoft.com/office/drawing/2014/main" id="{C91B8280-1915-0F24-2A3E-9AB4274B53C5}"/>
              </a:ext>
            </a:extLst>
          </p:cNvPr>
          <p:cNvSpPr>
            <a:spLocks noGrp="1"/>
          </p:cNvSpPr>
          <p:nvPr>
            <p:ph type="sldNum" sz="quarter" idx="12"/>
          </p:nvPr>
        </p:nvSpPr>
        <p:spPr/>
        <p:txBody>
          <a:bodyPr/>
          <a:lstStyle/>
          <a:p>
            <a:fld id="{31676DA7-0C55-4A00-9B94-E2E259907E31}" type="slidenum">
              <a:rPr lang="en-US" smtClean="0"/>
              <a:t>6</a:t>
            </a:fld>
            <a:endParaRPr lang="en-US"/>
          </a:p>
        </p:txBody>
      </p:sp>
      <p:sp>
        <p:nvSpPr>
          <p:cNvPr id="7" name="Date Placeholder 6">
            <a:extLst>
              <a:ext uri="{FF2B5EF4-FFF2-40B4-BE49-F238E27FC236}">
                <a16:creationId xmlns:a16="http://schemas.microsoft.com/office/drawing/2014/main" id="{D39F6AD8-5FEA-8979-095F-55CD2D95DC51}"/>
              </a:ext>
            </a:extLst>
          </p:cNvPr>
          <p:cNvSpPr>
            <a:spLocks noGrp="1"/>
          </p:cNvSpPr>
          <p:nvPr>
            <p:ph type="dt" sz="half" idx="10"/>
          </p:nvPr>
        </p:nvSpPr>
        <p:spPr>
          <a:xfrm>
            <a:off x="395622" y="6360365"/>
            <a:ext cx="990599" cy="304799"/>
          </a:xfrm>
        </p:spPr>
        <p:txBody>
          <a:bodyPr/>
          <a:lstStyle/>
          <a:p>
            <a:fld id="{A16DA532-D9D6-4CA3-B888-DFFCAA703E83}" type="datetime1">
              <a:rPr lang="en-US" smtClean="0"/>
              <a:t>11/2/2022</a:t>
            </a:fld>
            <a:endParaRPr lang="en-US" dirty="0"/>
          </a:p>
        </p:txBody>
      </p:sp>
      <mc:AlternateContent xmlns:mc="http://schemas.openxmlformats.org/markup-compatibility/2006" xmlns:cx1="http://schemas.microsoft.com/office/drawing/2015/9/8/chartex">
        <mc:Choice Requires="cx1">
          <p:graphicFrame>
            <p:nvGraphicFramePr>
              <p:cNvPr id="8" name="Chart 7">
                <a:extLst>
                  <a:ext uri="{FF2B5EF4-FFF2-40B4-BE49-F238E27FC236}">
                    <a16:creationId xmlns:a16="http://schemas.microsoft.com/office/drawing/2014/main" id="{1B3521A7-C26C-9071-C5EE-A5EC62A35057}"/>
                  </a:ext>
                </a:extLst>
              </p:cNvPr>
              <p:cNvGraphicFramePr/>
              <p:nvPr>
                <p:extLst>
                  <p:ext uri="{D42A27DB-BD31-4B8C-83A1-F6EECF244321}">
                    <p14:modId xmlns:p14="http://schemas.microsoft.com/office/powerpoint/2010/main" val="3282270637"/>
                  </p:ext>
                </p:extLst>
              </p:nvPr>
            </p:nvGraphicFramePr>
            <p:xfrm>
              <a:off x="1458797" y="3698210"/>
              <a:ext cx="8893743" cy="3036770"/>
            </p:xfrm>
            <a:graphic>
              <a:graphicData uri="http://schemas.microsoft.com/office/drawing/2014/chartex">
                <cx:chart xmlns:cx="http://schemas.microsoft.com/office/drawing/2014/chartex" xmlns:r="http://schemas.openxmlformats.org/officeDocument/2006/relationships" r:id="rId2"/>
              </a:graphicData>
            </a:graphic>
          </p:graphicFrame>
        </mc:Choice>
        <mc:Fallback xmlns="">
          <p:pic>
            <p:nvPicPr>
              <p:cNvPr id="8" name="Chart 7">
                <a:extLst>
                  <a:ext uri="{FF2B5EF4-FFF2-40B4-BE49-F238E27FC236}">
                    <a16:creationId xmlns:a16="http://schemas.microsoft.com/office/drawing/2014/main" id="{1B3521A7-C26C-9071-C5EE-A5EC62A35057}"/>
                  </a:ext>
                </a:extLst>
              </p:cNvPr>
              <p:cNvPicPr>
                <a:picLocks noGrp="1" noRot="1" noChangeAspect="1" noMove="1" noResize="1" noEditPoints="1" noAdjustHandles="1" noChangeArrowheads="1" noChangeShapeType="1"/>
              </p:cNvPicPr>
              <p:nvPr/>
            </p:nvPicPr>
            <p:blipFill>
              <a:blip r:embed="rId3"/>
              <a:stretch>
                <a:fillRect/>
              </a:stretch>
            </p:blipFill>
            <p:spPr>
              <a:xfrm>
                <a:off x="1458797" y="3698210"/>
                <a:ext cx="8893743" cy="3036770"/>
              </a:xfrm>
              <a:prstGeom prst="rect">
                <a:avLst/>
              </a:prstGeom>
            </p:spPr>
          </p:pic>
        </mc:Fallback>
      </mc:AlternateContent>
      <mc:AlternateContent xmlns:mc="http://schemas.openxmlformats.org/markup-compatibility/2006" xmlns:cx1="http://schemas.microsoft.com/office/drawing/2015/9/8/chartex">
        <mc:Choice Requires="cx1">
          <p:graphicFrame>
            <p:nvGraphicFramePr>
              <p:cNvPr id="9" name="Chart 8">
                <a:extLst>
                  <a:ext uri="{FF2B5EF4-FFF2-40B4-BE49-F238E27FC236}">
                    <a16:creationId xmlns:a16="http://schemas.microsoft.com/office/drawing/2014/main" id="{AD69E0B8-F3E9-71E1-547B-8B3E28B066E1}"/>
                  </a:ext>
                </a:extLst>
              </p:cNvPr>
              <p:cNvGraphicFramePr/>
              <p:nvPr>
                <p:extLst>
                  <p:ext uri="{D42A27DB-BD31-4B8C-83A1-F6EECF244321}">
                    <p14:modId xmlns:p14="http://schemas.microsoft.com/office/powerpoint/2010/main" val="2639264956"/>
                  </p:ext>
                </p:extLst>
              </p:nvPr>
            </p:nvGraphicFramePr>
            <p:xfrm>
              <a:off x="1458797" y="661440"/>
              <a:ext cx="8893743" cy="3036770"/>
            </p:xfrm>
            <a:graphic>
              <a:graphicData uri="http://schemas.microsoft.com/office/drawing/2014/chartex">
                <cx:chart xmlns:cx="http://schemas.microsoft.com/office/drawing/2014/chartex" xmlns:r="http://schemas.openxmlformats.org/officeDocument/2006/relationships" r:id="rId4"/>
              </a:graphicData>
            </a:graphic>
          </p:graphicFrame>
        </mc:Choice>
        <mc:Fallback xmlns="">
          <p:pic>
            <p:nvPicPr>
              <p:cNvPr id="9" name="Chart 8">
                <a:extLst>
                  <a:ext uri="{FF2B5EF4-FFF2-40B4-BE49-F238E27FC236}">
                    <a16:creationId xmlns:a16="http://schemas.microsoft.com/office/drawing/2014/main" id="{AD69E0B8-F3E9-71E1-547B-8B3E28B066E1}"/>
                  </a:ext>
                </a:extLst>
              </p:cNvPr>
              <p:cNvPicPr>
                <a:picLocks noGrp="1" noRot="1" noChangeAspect="1" noMove="1" noResize="1" noEditPoints="1" noAdjustHandles="1" noChangeArrowheads="1" noChangeShapeType="1"/>
              </p:cNvPicPr>
              <p:nvPr/>
            </p:nvPicPr>
            <p:blipFill>
              <a:blip r:embed="rId5"/>
              <a:stretch>
                <a:fillRect/>
              </a:stretch>
            </p:blipFill>
            <p:spPr>
              <a:xfrm>
                <a:off x="1458797" y="661440"/>
                <a:ext cx="8893743" cy="3036770"/>
              </a:xfrm>
              <a:prstGeom prst="rect">
                <a:avLst/>
              </a:prstGeom>
            </p:spPr>
          </p:pic>
        </mc:Fallback>
      </mc:AlternateContent>
    </p:spTree>
    <p:extLst>
      <p:ext uri="{BB962C8B-B14F-4D97-AF65-F5344CB8AC3E}">
        <p14:creationId xmlns:p14="http://schemas.microsoft.com/office/powerpoint/2010/main" val="13041522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0B041B-BDE7-9A35-85FB-2F1696378C06}"/>
              </a:ext>
            </a:extLst>
          </p:cNvPr>
          <p:cNvSpPr>
            <a:spLocks noGrp="1"/>
          </p:cNvSpPr>
          <p:nvPr>
            <p:ph type="title"/>
          </p:nvPr>
        </p:nvSpPr>
        <p:spPr>
          <a:xfrm>
            <a:off x="646111" y="452718"/>
            <a:ext cx="4599657" cy="1400530"/>
          </a:xfrm>
        </p:spPr>
        <p:txBody>
          <a:bodyPr/>
          <a:lstStyle/>
          <a:p>
            <a:r>
              <a:rPr lang="en-US" sz="3200" dirty="0">
                <a:latin typeface="Times New Roman" panose="02020603050405020304" pitchFamily="18" charset="0"/>
                <a:cs typeface="Times New Roman" panose="02020603050405020304" pitchFamily="18" charset="0"/>
              </a:rPr>
              <a:t>Correlation between Sales and Watt power </a:t>
            </a:r>
          </a:p>
        </p:txBody>
      </p:sp>
      <p:graphicFrame>
        <p:nvGraphicFramePr>
          <p:cNvPr id="4" name="Chart 3">
            <a:extLst>
              <a:ext uri="{FF2B5EF4-FFF2-40B4-BE49-F238E27FC236}">
                <a16:creationId xmlns:a16="http://schemas.microsoft.com/office/drawing/2014/main" id="{2F9683E7-3853-73D9-CDD5-1A1CFA690CC3}"/>
              </a:ext>
            </a:extLst>
          </p:cNvPr>
          <p:cNvGraphicFramePr/>
          <p:nvPr>
            <p:extLst>
              <p:ext uri="{D42A27DB-BD31-4B8C-83A1-F6EECF244321}">
                <p14:modId xmlns:p14="http://schemas.microsoft.com/office/powerpoint/2010/main" val="1281858711"/>
              </p:ext>
            </p:extLst>
          </p:nvPr>
        </p:nvGraphicFramePr>
        <p:xfrm>
          <a:off x="231006" y="1549667"/>
          <a:ext cx="5441482" cy="4687424"/>
        </p:xfrm>
        <a:graphic>
          <a:graphicData uri="http://schemas.openxmlformats.org/drawingml/2006/chart">
            <c:chart xmlns:c="http://schemas.openxmlformats.org/drawingml/2006/chart" xmlns:r="http://schemas.openxmlformats.org/officeDocument/2006/relationships" r:id="rId2"/>
          </a:graphicData>
        </a:graphic>
      </p:graphicFrame>
      <mc:AlternateContent xmlns:mc="http://schemas.openxmlformats.org/markup-compatibility/2006" xmlns:cx1="http://schemas.microsoft.com/office/drawing/2015/9/8/chartex">
        <mc:Choice Requires="cx1">
          <p:graphicFrame>
            <p:nvGraphicFramePr>
              <p:cNvPr id="5" name="Chart 4">
                <a:extLst>
                  <a:ext uri="{FF2B5EF4-FFF2-40B4-BE49-F238E27FC236}">
                    <a16:creationId xmlns:a16="http://schemas.microsoft.com/office/drawing/2014/main" id="{23E5E01F-93C9-6B6A-4822-1E4F59D51256}"/>
                  </a:ext>
                </a:extLst>
              </p:cNvPr>
              <p:cNvGraphicFramePr/>
              <p:nvPr>
                <p:extLst>
                  <p:ext uri="{D42A27DB-BD31-4B8C-83A1-F6EECF244321}">
                    <p14:modId xmlns:p14="http://schemas.microsoft.com/office/powerpoint/2010/main" val="3390362901"/>
                  </p:ext>
                </p:extLst>
              </p:nvPr>
            </p:nvGraphicFramePr>
            <p:xfrm>
              <a:off x="5860648" y="1270535"/>
              <a:ext cx="6190181" cy="4966556"/>
            </p:xfrm>
            <a:graphic>
              <a:graphicData uri="http://schemas.microsoft.com/office/drawing/2014/chartex">
                <cx:chart xmlns:cx="http://schemas.microsoft.com/office/drawing/2014/chartex" xmlns:r="http://schemas.openxmlformats.org/officeDocument/2006/relationships" r:id="rId3"/>
              </a:graphicData>
            </a:graphic>
          </p:graphicFrame>
        </mc:Choice>
        <mc:Fallback xmlns="">
          <p:pic>
            <p:nvPicPr>
              <p:cNvPr id="5" name="Chart 4">
                <a:extLst>
                  <a:ext uri="{FF2B5EF4-FFF2-40B4-BE49-F238E27FC236}">
                    <a16:creationId xmlns:a16="http://schemas.microsoft.com/office/drawing/2014/main" id="{23E5E01F-93C9-6B6A-4822-1E4F59D51256}"/>
                  </a:ext>
                </a:extLst>
              </p:cNvPr>
              <p:cNvPicPr>
                <a:picLocks noGrp="1" noRot="1" noChangeAspect="1" noMove="1" noResize="1" noEditPoints="1" noAdjustHandles="1" noChangeArrowheads="1" noChangeShapeType="1"/>
              </p:cNvPicPr>
              <p:nvPr/>
            </p:nvPicPr>
            <p:blipFill>
              <a:blip r:embed="rId4"/>
              <a:stretch>
                <a:fillRect/>
              </a:stretch>
            </p:blipFill>
            <p:spPr>
              <a:xfrm>
                <a:off x="5860648" y="1270535"/>
                <a:ext cx="6190181" cy="4966556"/>
              </a:xfrm>
              <a:prstGeom prst="rect">
                <a:avLst/>
              </a:prstGeom>
            </p:spPr>
          </p:pic>
        </mc:Fallback>
      </mc:AlternateContent>
      <p:sp>
        <p:nvSpPr>
          <p:cNvPr id="6" name="TextBox 5">
            <a:extLst>
              <a:ext uri="{FF2B5EF4-FFF2-40B4-BE49-F238E27FC236}">
                <a16:creationId xmlns:a16="http://schemas.microsoft.com/office/drawing/2014/main" id="{B270E9F4-80C3-023D-5AEF-2F53AE23F2C1}"/>
              </a:ext>
            </a:extLst>
          </p:cNvPr>
          <p:cNvSpPr txBox="1"/>
          <p:nvPr/>
        </p:nvSpPr>
        <p:spPr>
          <a:xfrm flipH="1">
            <a:off x="7806088" y="452719"/>
            <a:ext cx="2512194" cy="584775"/>
          </a:xfrm>
          <a:prstGeom prst="rect">
            <a:avLst/>
          </a:prstGeom>
          <a:noFill/>
        </p:spPr>
        <p:txBody>
          <a:bodyPr wrap="square" rtlCol="0">
            <a:spAutoFit/>
          </a:bodyPr>
          <a:lstStyle/>
          <a:p>
            <a:r>
              <a:rPr lang="en-US" sz="3200" dirty="0">
                <a:solidFill>
                  <a:schemeClr val="tx2"/>
                </a:solidFill>
                <a:latin typeface="Times New Roman" panose="02020603050405020304" pitchFamily="18" charset="0"/>
                <a:cs typeface="Times New Roman" panose="02020603050405020304" pitchFamily="18" charset="0"/>
              </a:rPr>
              <a:t>Tree</a:t>
            </a:r>
            <a:r>
              <a:rPr lang="en-US" sz="3200" dirty="0">
                <a:latin typeface="Times New Roman" panose="02020603050405020304" pitchFamily="18" charset="0"/>
                <a:cs typeface="Times New Roman" panose="02020603050405020304" pitchFamily="18" charset="0"/>
              </a:rPr>
              <a:t> </a:t>
            </a:r>
            <a:r>
              <a:rPr lang="en-US" sz="3200" dirty="0">
                <a:solidFill>
                  <a:schemeClr val="tx2"/>
                </a:solidFill>
                <a:latin typeface="Times New Roman" panose="02020603050405020304" pitchFamily="18" charset="0"/>
                <a:cs typeface="Times New Roman" panose="02020603050405020304" pitchFamily="18" charset="0"/>
              </a:rPr>
              <a:t>map</a:t>
            </a:r>
            <a:r>
              <a:rPr lang="en-US" sz="3200" dirty="0">
                <a:latin typeface="Times New Roman" panose="02020603050405020304" pitchFamily="18" charset="0"/>
                <a:cs typeface="Times New Roman" panose="02020603050405020304" pitchFamily="18" charset="0"/>
              </a:rPr>
              <a:t> </a:t>
            </a:r>
          </a:p>
        </p:txBody>
      </p:sp>
      <p:sp>
        <p:nvSpPr>
          <p:cNvPr id="9" name="Slide Number Placeholder 8">
            <a:extLst>
              <a:ext uri="{FF2B5EF4-FFF2-40B4-BE49-F238E27FC236}">
                <a16:creationId xmlns:a16="http://schemas.microsoft.com/office/drawing/2014/main" id="{1D83605D-FA47-BBFA-9091-8900197C3CA3}"/>
              </a:ext>
            </a:extLst>
          </p:cNvPr>
          <p:cNvSpPr>
            <a:spLocks noGrp="1"/>
          </p:cNvSpPr>
          <p:nvPr>
            <p:ph type="sldNum" sz="quarter" idx="12"/>
          </p:nvPr>
        </p:nvSpPr>
        <p:spPr/>
        <p:txBody>
          <a:bodyPr/>
          <a:lstStyle/>
          <a:p>
            <a:fld id="{31676DA7-0C55-4A00-9B94-E2E259907E31}" type="slidenum">
              <a:rPr lang="en-US" smtClean="0"/>
              <a:t>7</a:t>
            </a:fld>
            <a:endParaRPr lang="en-US"/>
          </a:p>
        </p:txBody>
      </p:sp>
      <p:sp>
        <p:nvSpPr>
          <p:cNvPr id="10" name="Date Placeholder 9">
            <a:extLst>
              <a:ext uri="{FF2B5EF4-FFF2-40B4-BE49-F238E27FC236}">
                <a16:creationId xmlns:a16="http://schemas.microsoft.com/office/drawing/2014/main" id="{FF94EE65-C4C5-54C0-7008-BC09BD8A2A9A}"/>
              </a:ext>
            </a:extLst>
          </p:cNvPr>
          <p:cNvSpPr>
            <a:spLocks noGrp="1"/>
          </p:cNvSpPr>
          <p:nvPr>
            <p:ph type="dt" sz="half" idx="10"/>
          </p:nvPr>
        </p:nvSpPr>
        <p:spPr>
          <a:xfrm>
            <a:off x="366746" y="6405282"/>
            <a:ext cx="990599" cy="304799"/>
          </a:xfrm>
        </p:spPr>
        <p:txBody>
          <a:bodyPr/>
          <a:lstStyle/>
          <a:p>
            <a:fld id="{E609F2D5-5EE4-459A-8FB3-35E2893DB0E8}" type="datetime1">
              <a:rPr lang="en-US" smtClean="0"/>
              <a:t>11/2/2022</a:t>
            </a:fld>
            <a:endParaRPr lang="en-US" dirty="0"/>
          </a:p>
        </p:txBody>
      </p:sp>
    </p:spTree>
    <p:extLst>
      <p:ext uri="{BB962C8B-B14F-4D97-AF65-F5344CB8AC3E}">
        <p14:creationId xmlns:p14="http://schemas.microsoft.com/office/powerpoint/2010/main" val="15005632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F8F27C-B0FD-A000-87C6-83E2B360D297}"/>
              </a:ext>
            </a:extLst>
          </p:cNvPr>
          <p:cNvSpPr>
            <a:spLocks noGrp="1"/>
          </p:cNvSpPr>
          <p:nvPr>
            <p:ph type="title"/>
          </p:nvPr>
        </p:nvSpPr>
        <p:spPr>
          <a:xfrm>
            <a:off x="520983" y="212086"/>
            <a:ext cx="9404723" cy="1400530"/>
          </a:xfrm>
        </p:spPr>
        <p:txBody>
          <a:bodyPr/>
          <a:lstStyle/>
          <a:p>
            <a:pPr algn="ctr"/>
            <a:r>
              <a:rPr lang="en-US" sz="3200" dirty="0">
                <a:latin typeface="Times New Roman" panose="02020603050405020304" pitchFamily="18" charset="0"/>
                <a:cs typeface="Times New Roman" panose="02020603050405020304" pitchFamily="18" charset="0"/>
              </a:rPr>
              <a:t>Observations</a:t>
            </a:r>
          </a:p>
        </p:txBody>
      </p:sp>
      <p:sp>
        <p:nvSpPr>
          <p:cNvPr id="3" name="Content Placeholder 2">
            <a:extLst>
              <a:ext uri="{FF2B5EF4-FFF2-40B4-BE49-F238E27FC236}">
                <a16:creationId xmlns:a16="http://schemas.microsoft.com/office/drawing/2014/main" id="{9F24C6FE-AA9E-E9F5-D5F4-2F92897FDAEA}"/>
              </a:ext>
            </a:extLst>
          </p:cNvPr>
          <p:cNvSpPr>
            <a:spLocks noGrp="1"/>
          </p:cNvSpPr>
          <p:nvPr>
            <p:ph idx="1"/>
          </p:nvPr>
        </p:nvSpPr>
        <p:spPr>
          <a:xfrm>
            <a:off x="442762" y="912351"/>
            <a:ext cx="10616665" cy="5370896"/>
          </a:xfrm>
        </p:spPr>
        <p:txBody>
          <a:bodyPr>
            <a:normAutofit fontScale="25000" lnSpcReduction="20000"/>
          </a:bodyPr>
          <a:lstStyle/>
          <a:p>
            <a:pPr marL="342900" lvl="0" indent="-342900" algn="just">
              <a:lnSpc>
                <a:spcPct val="107000"/>
              </a:lnSpc>
              <a:buFont typeface="+mj-lt"/>
              <a:buAutoNum type="arabicPeriod"/>
            </a:pPr>
            <a:r>
              <a:rPr lang="en-US" sz="6400" dirty="0">
                <a:effectLst/>
                <a:latin typeface="Times New Roman" panose="02020603050405020304" pitchFamily="18" charset="0"/>
                <a:ea typeface="Calibri" panose="020F0502020204030204" pitchFamily="34" charset="0"/>
                <a:cs typeface="Times New Roman" panose="02020603050405020304" pitchFamily="18" charset="0"/>
              </a:rPr>
              <a:t>Overall growth of the firm is steady. The COVID-19 hit the business very little and subsequent years yielded very good revenue and sales.</a:t>
            </a:r>
          </a:p>
          <a:p>
            <a:pPr marL="342900" lvl="0" indent="-342900" algn="just">
              <a:lnSpc>
                <a:spcPct val="107000"/>
              </a:lnSpc>
              <a:buFont typeface="+mj-lt"/>
              <a:buAutoNum type="arabicPeriod"/>
            </a:pPr>
            <a:r>
              <a:rPr lang="en-US" sz="6400" dirty="0">
                <a:effectLst/>
                <a:latin typeface="Times New Roman" panose="02020603050405020304" pitchFamily="18" charset="0"/>
                <a:ea typeface="Calibri" panose="020F0502020204030204" pitchFamily="34" charset="0"/>
                <a:cs typeface="Times New Roman" panose="02020603050405020304" pitchFamily="18" charset="0"/>
              </a:rPr>
              <a:t>The firm used to purchase solar panels according to the customer’s orders, which resulted in the high transportation costs over the years.</a:t>
            </a:r>
          </a:p>
          <a:p>
            <a:pPr marL="342900" lvl="0" indent="-342900" algn="just">
              <a:lnSpc>
                <a:spcPct val="107000"/>
              </a:lnSpc>
              <a:buFont typeface="+mj-lt"/>
              <a:buAutoNum type="arabicPeriod"/>
            </a:pPr>
            <a:r>
              <a:rPr lang="en-US" sz="6400" dirty="0">
                <a:effectLst/>
                <a:latin typeface="Times New Roman" panose="02020603050405020304" pitchFamily="18" charset="0"/>
                <a:ea typeface="Calibri" panose="020F0502020204030204" pitchFamily="34" charset="0"/>
                <a:cs typeface="Times New Roman" panose="02020603050405020304" pitchFamily="18" charset="0"/>
              </a:rPr>
              <a:t>From the data analysis of four fiscal years, we have perceived that </a:t>
            </a:r>
            <a:r>
              <a:rPr lang="en-US" sz="6400" b="1" dirty="0">
                <a:effectLst/>
                <a:latin typeface="Times New Roman" panose="02020603050405020304" pitchFamily="18" charset="0"/>
                <a:ea typeface="Calibri" panose="020F0502020204030204" pitchFamily="34" charset="0"/>
                <a:cs typeface="Times New Roman" panose="02020603050405020304" pitchFamily="18" charset="0"/>
              </a:rPr>
              <a:t>UTL-335W, Waaree-335W, Adani-330W, UTL-330W, Luminous-335W, Luminous-330W, Waaree-330W </a:t>
            </a:r>
            <a:r>
              <a:rPr lang="en-US" sz="6400" dirty="0">
                <a:effectLst/>
                <a:latin typeface="Times New Roman" panose="02020603050405020304" pitchFamily="18" charset="0"/>
                <a:ea typeface="Calibri" panose="020F0502020204030204" pitchFamily="34" charset="0"/>
                <a:cs typeface="Times New Roman" panose="02020603050405020304" pitchFamily="18" charset="0"/>
              </a:rPr>
              <a:t>are highest revenue generating SKUs. </a:t>
            </a:r>
          </a:p>
          <a:p>
            <a:pPr marL="342900" lvl="0" indent="-342900" algn="just">
              <a:lnSpc>
                <a:spcPct val="107000"/>
              </a:lnSpc>
              <a:buFont typeface="+mj-lt"/>
              <a:buAutoNum type="arabicPeriod"/>
            </a:pPr>
            <a:r>
              <a:rPr lang="en-US" sz="6400" dirty="0">
                <a:effectLst/>
                <a:latin typeface="Times New Roman" panose="02020603050405020304" pitchFamily="18" charset="0"/>
                <a:ea typeface="Calibri" panose="020F0502020204030204" pitchFamily="34" charset="0"/>
                <a:cs typeface="Times New Roman" panose="02020603050405020304" pitchFamily="18" charset="0"/>
              </a:rPr>
              <a:t>The highest volume generating SKUs are </a:t>
            </a:r>
            <a:r>
              <a:rPr lang="en-US" sz="6400" b="1" dirty="0">
                <a:effectLst/>
                <a:latin typeface="Times New Roman" panose="02020603050405020304" pitchFamily="18" charset="0"/>
                <a:ea typeface="Calibri" panose="020F0502020204030204" pitchFamily="34" charset="0"/>
                <a:cs typeface="Times New Roman" panose="02020603050405020304" pitchFamily="18" charset="0"/>
              </a:rPr>
              <a:t>Okaya-50W, UTL-335W, Waaree-335W, UTL-50W, UTL-330W, Waaree-40W, Waaree-50W, Waaree-75W, Adani-330W</a:t>
            </a:r>
            <a:r>
              <a:rPr lang="en-US" sz="6400" dirty="0">
                <a:effectLst/>
                <a:latin typeface="Times New Roman" panose="02020603050405020304" pitchFamily="18" charset="0"/>
                <a:ea typeface="Calibri" panose="020F0502020204030204" pitchFamily="34" charset="0"/>
                <a:cs typeface="Times New Roman" panose="02020603050405020304" pitchFamily="18" charset="0"/>
              </a:rPr>
              <a:t>.</a:t>
            </a:r>
          </a:p>
          <a:p>
            <a:pPr marL="342900" lvl="0" indent="-342900" algn="just">
              <a:lnSpc>
                <a:spcPct val="107000"/>
              </a:lnSpc>
              <a:buFont typeface="+mj-lt"/>
              <a:buAutoNum type="arabicPeriod"/>
            </a:pPr>
            <a:r>
              <a:rPr lang="en-US" sz="6400" dirty="0">
                <a:effectLst/>
                <a:latin typeface="Times New Roman" panose="02020603050405020304" pitchFamily="18" charset="0"/>
                <a:ea typeface="Calibri" panose="020F0502020204030204" pitchFamily="34" charset="0"/>
                <a:cs typeface="Times New Roman" panose="02020603050405020304" pitchFamily="18" charset="0"/>
              </a:rPr>
              <a:t>The revenue has increased significantly over the years from 2018-19 to 2021-22.</a:t>
            </a:r>
          </a:p>
          <a:p>
            <a:pPr marL="342900" lvl="0" indent="-342900" algn="just">
              <a:lnSpc>
                <a:spcPct val="107000"/>
              </a:lnSpc>
              <a:buFont typeface="+mj-lt"/>
              <a:buAutoNum type="arabicPeriod"/>
            </a:pPr>
            <a:r>
              <a:rPr lang="en-US" sz="6400" dirty="0">
                <a:effectLst/>
                <a:latin typeface="Times New Roman" panose="02020603050405020304" pitchFamily="18" charset="0"/>
                <a:ea typeface="Calibri" panose="020F0502020204030204" pitchFamily="34" charset="0"/>
                <a:cs typeface="Times New Roman" panose="02020603050405020304" pitchFamily="18" charset="0"/>
              </a:rPr>
              <a:t>The volume of sales increased over the years from 2019-20 to 2021-22 except a small decrement from 2018-19 to 2019-20, which was due to COVID-19.</a:t>
            </a:r>
          </a:p>
          <a:p>
            <a:pPr marL="342900" lvl="0" indent="-342900" algn="just">
              <a:lnSpc>
                <a:spcPct val="107000"/>
              </a:lnSpc>
              <a:buFont typeface="+mj-lt"/>
              <a:buAutoNum type="arabicPeriod"/>
            </a:pPr>
            <a:r>
              <a:rPr lang="en-US" sz="6400" dirty="0">
                <a:effectLst/>
                <a:latin typeface="Times New Roman" panose="02020603050405020304" pitchFamily="18" charset="0"/>
                <a:ea typeface="Calibri" panose="020F0502020204030204" pitchFamily="34" charset="0"/>
                <a:cs typeface="Times New Roman" panose="02020603050405020304" pitchFamily="18" charset="0"/>
              </a:rPr>
              <a:t>The lowest sales were in Q2 and Q3 of 2019-20 due to crop failure in the region.</a:t>
            </a:r>
          </a:p>
          <a:p>
            <a:pPr marL="342900" lvl="0" indent="-342900" algn="just">
              <a:lnSpc>
                <a:spcPct val="107000"/>
              </a:lnSpc>
              <a:buFont typeface="+mj-lt"/>
              <a:buAutoNum type="arabicPeriod"/>
            </a:pPr>
            <a:r>
              <a:rPr lang="en-US" sz="6400" dirty="0">
                <a:effectLst/>
                <a:latin typeface="Times New Roman" panose="02020603050405020304" pitchFamily="18" charset="0"/>
                <a:ea typeface="Calibri" panose="020F0502020204030204" pitchFamily="34" charset="0"/>
                <a:cs typeface="Times New Roman" panose="02020603050405020304" pitchFamily="18" charset="0"/>
              </a:rPr>
              <a:t>There is no clear symmetric trend of sales over the years, but there are high sales in </a:t>
            </a:r>
            <a:r>
              <a:rPr lang="en-US" sz="6400" b="1" dirty="0">
                <a:effectLst/>
                <a:latin typeface="Times New Roman" panose="02020603050405020304" pitchFamily="18" charset="0"/>
                <a:ea typeface="Calibri" panose="020F0502020204030204" pitchFamily="34" charset="0"/>
                <a:cs typeface="Times New Roman" panose="02020603050405020304" pitchFamily="18" charset="0"/>
              </a:rPr>
              <a:t>June, July, September, October, January, February</a:t>
            </a:r>
            <a:r>
              <a:rPr lang="en-US" sz="6400" dirty="0">
                <a:effectLst/>
                <a:latin typeface="Times New Roman" panose="02020603050405020304" pitchFamily="18" charset="0"/>
                <a:ea typeface="Calibri" panose="020F0502020204030204" pitchFamily="34" charset="0"/>
                <a:cs typeface="Times New Roman" panose="02020603050405020304" pitchFamily="18" charset="0"/>
              </a:rPr>
              <a:t> months, which significantly shows the effect of agriculture seasons on the sales.</a:t>
            </a:r>
          </a:p>
          <a:p>
            <a:pPr marL="342900" lvl="0" indent="-342900" algn="just">
              <a:lnSpc>
                <a:spcPct val="107000"/>
              </a:lnSpc>
              <a:buFont typeface="+mj-lt"/>
              <a:buAutoNum type="arabicPeriod"/>
            </a:pPr>
            <a:r>
              <a:rPr lang="en-US" sz="6400" dirty="0">
                <a:effectLst/>
                <a:latin typeface="Times New Roman" panose="02020603050405020304" pitchFamily="18" charset="0"/>
                <a:ea typeface="Calibri" panose="020F0502020204030204" pitchFamily="34" charset="0"/>
                <a:cs typeface="Times New Roman" panose="02020603050405020304" pitchFamily="18" charset="0"/>
              </a:rPr>
              <a:t>Potential buyers are </a:t>
            </a:r>
            <a:r>
              <a:rPr lang="en-US" sz="6400" b="1" dirty="0">
                <a:effectLst/>
                <a:latin typeface="Times New Roman" panose="02020603050405020304" pitchFamily="18" charset="0"/>
                <a:ea typeface="Calibri" panose="020F0502020204030204" pitchFamily="34" charset="0"/>
                <a:cs typeface="Times New Roman" panose="02020603050405020304" pitchFamily="18" charset="0"/>
              </a:rPr>
              <a:t>Households, Small offices, and Agriculture land owners</a:t>
            </a:r>
            <a:r>
              <a:rPr lang="en-US" sz="6400" dirty="0">
                <a:effectLst/>
                <a:latin typeface="Times New Roman" panose="02020603050405020304" pitchFamily="18" charset="0"/>
                <a:ea typeface="Calibri" panose="020F0502020204030204" pitchFamily="34" charset="0"/>
                <a:cs typeface="Times New Roman" panose="02020603050405020304" pitchFamily="18" charset="0"/>
              </a:rPr>
              <a:t>. </a:t>
            </a:r>
          </a:p>
          <a:p>
            <a:pPr marL="342900" lvl="0" indent="-342900" algn="just">
              <a:lnSpc>
                <a:spcPct val="107000"/>
              </a:lnSpc>
              <a:buFont typeface="+mj-lt"/>
              <a:buAutoNum type="arabicPeriod"/>
            </a:pPr>
            <a:r>
              <a:rPr lang="en-US" sz="6400" dirty="0">
                <a:effectLst/>
                <a:latin typeface="Times New Roman" panose="02020603050405020304" pitchFamily="18" charset="0"/>
                <a:ea typeface="Calibri" panose="020F0502020204030204" pitchFamily="34" charset="0"/>
                <a:cs typeface="Times New Roman" panose="02020603050405020304" pitchFamily="18" charset="0"/>
              </a:rPr>
              <a:t>There is a positive correlation between sales and watt power of solar modules. The </a:t>
            </a:r>
            <a:r>
              <a:rPr lang="en-US" sz="6400" b="1" dirty="0">
                <a:effectLst/>
                <a:latin typeface="Times New Roman" panose="02020603050405020304" pitchFamily="18" charset="0"/>
                <a:ea typeface="Calibri" panose="020F0502020204030204" pitchFamily="34" charset="0"/>
                <a:cs typeface="Times New Roman" panose="02020603050405020304" pitchFamily="18" charset="0"/>
              </a:rPr>
              <a:t>335W and 330W</a:t>
            </a:r>
            <a:r>
              <a:rPr lang="en-US" sz="6400" dirty="0">
                <a:effectLst/>
                <a:latin typeface="Times New Roman" panose="02020603050405020304" pitchFamily="18" charset="0"/>
                <a:ea typeface="Calibri" panose="020F0502020204030204" pitchFamily="34" charset="0"/>
                <a:cs typeface="Times New Roman" panose="02020603050405020304" pitchFamily="18" charset="0"/>
              </a:rPr>
              <a:t> solar panels are most revenue generating and most selling SKUs. The </a:t>
            </a:r>
            <a:r>
              <a:rPr lang="en-US" sz="6400" b="1" dirty="0">
                <a:effectLst/>
                <a:latin typeface="Times New Roman" panose="02020603050405020304" pitchFamily="18" charset="0"/>
                <a:ea typeface="Calibri" panose="020F0502020204030204" pitchFamily="34" charset="0"/>
                <a:cs typeface="Times New Roman" panose="02020603050405020304" pitchFamily="18" charset="0"/>
              </a:rPr>
              <a:t>40W and 50W </a:t>
            </a:r>
            <a:r>
              <a:rPr lang="en-US" sz="6400" dirty="0">
                <a:effectLst/>
                <a:latin typeface="Times New Roman" panose="02020603050405020304" pitchFamily="18" charset="0"/>
                <a:ea typeface="Calibri" panose="020F0502020204030204" pitchFamily="34" charset="0"/>
                <a:cs typeface="Times New Roman" panose="02020603050405020304" pitchFamily="18" charset="0"/>
              </a:rPr>
              <a:t>SKUs are generating high volumes, but less revenues. Whereas </a:t>
            </a:r>
            <a:r>
              <a:rPr lang="en-US" sz="6400" b="1" dirty="0">
                <a:effectLst/>
                <a:latin typeface="Times New Roman" panose="02020603050405020304" pitchFamily="18" charset="0"/>
                <a:ea typeface="Calibri" panose="020F0502020204030204" pitchFamily="34" charset="0"/>
                <a:cs typeface="Times New Roman" panose="02020603050405020304" pitchFamily="18" charset="0"/>
              </a:rPr>
              <a:t>100W, 200W and 300W </a:t>
            </a:r>
            <a:r>
              <a:rPr lang="en-US" sz="6400" dirty="0">
                <a:effectLst/>
                <a:latin typeface="Times New Roman" panose="02020603050405020304" pitchFamily="18" charset="0"/>
                <a:ea typeface="Calibri" panose="020F0502020204030204" pitchFamily="34" charset="0"/>
                <a:cs typeface="Times New Roman" panose="02020603050405020304" pitchFamily="18" charset="0"/>
              </a:rPr>
              <a:t>are less selling and less revenue generating SKUs overall.</a:t>
            </a:r>
          </a:p>
          <a:p>
            <a:pPr marL="342900" lvl="0" indent="-342900" algn="just">
              <a:lnSpc>
                <a:spcPct val="107000"/>
              </a:lnSpc>
              <a:buFont typeface="+mj-lt"/>
              <a:buAutoNum type="arabicPeriod"/>
            </a:pPr>
            <a:r>
              <a:rPr lang="en-US" sz="6400" dirty="0">
                <a:effectLst/>
                <a:latin typeface="Times New Roman" panose="02020603050405020304" pitchFamily="18" charset="0"/>
                <a:ea typeface="Calibri" panose="020F0502020204030204" pitchFamily="34" charset="0"/>
                <a:cs typeface="Times New Roman" panose="02020603050405020304" pitchFamily="18" charset="0"/>
              </a:rPr>
              <a:t>The major SKUs in demand are </a:t>
            </a:r>
            <a:r>
              <a:rPr lang="en-US" sz="6400" b="1" dirty="0">
                <a:effectLst/>
                <a:latin typeface="Times New Roman" panose="02020603050405020304" pitchFamily="18" charset="0"/>
                <a:ea typeface="Calibri" panose="020F0502020204030204" pitchFamily="34" charset="0"/>
                <a:cs typeface="Times New Roman" panose="02020603050405020304" pitchFamily="18" charset="0"/>
              </a:rPr>
              <a:t>40W -335W </a:t>
            </a:r>
            <a:r>
              <a:rPr lang="en-US" sz="6400" dirty="0">
                <a:effectLst/>
                <a:latin typeface="Times New Roman" panose="02020603050405020304" pitchFamily="18" charset="0"/>
                <a:ea typeface="Calibri" panose="020F0502020204030204" pitchFamily="34" charset="0"/>
                <a:cs typeface="Times New Roman" panose="02020603050405020304" pitchFamily="18" charset="0"/>
              </a:rPr>
              <a:t>solar modules, sufficient to supply small to medium requirements of the city daily.</a:t>
            </a:r>
          </a:p>
          <a:p>
            <a:endParaRPr lang="en-US" dirty="0"/>
          </a:p>
        </p:txBody>
      </p:sp>
      <p:sp>
        <p:nvSpPr>
          <p:cNvPr id="6" name="Slide Number Placeholder 5">
            <a:extLst>
              <a:ext uri="{FF2B5EF4-FFF2-40B4-BE49-F238E27FC236}">
                <a16:creationId xmlns:a16="http://schemas.microsoft.com/office/drawing/2014/main" id="{808DB410-B388-5719-A095-9E554EFC470F}"/>
              </a:ext>
            </a:extLst>
          </p:cNvPr>
          <p:cNvSpPr>
            <a:spLocks noGrp="1"/>
          </p:cNvSpPr>
          <p:nvPr>
            <p:ph type="sldNum" sz="quarter" idx="12"/>
          </p:nvPr>
        </p:nvSpPr>
        <p:spPr/>
        <p:txBody>
          <a:bodyPr/>
          <a:lstStyle/>
          <a:p>
            <a:fld id="{31676DA7-0C55-4A00-9B94-E2E259907E31}" type="slidenum">
              <a:rPr lang="en-US" smtClean="0"/>
              <a:t>8</a:t>
            </a:fld>
            <a:endParaRPr lang="en-US"/>
          </a:p>
        </p:txBody>
      </p:sp>
      <p:sp>
        <p:nvSpPr>
          <p:cNvPr id="7" name="Date Placeholder 6">
            <a:extLst>
              <a:ext uri="{FF2B5EF4-FFF2-40B4-BE49-F238E27FC236}">
                <a16:creationId xmlns:a16="http://schemas.microsoft.com/office/drawing/2014/main" id="{7A7B7E9B-48AB-2BC4-87EE-25630801B727}"/>
              </a:ext>
            </a:extLst>
          </p:cNvPr>
          <p:cNvSpPr>
            <a:spLocks noGrp="1"/>
          </p:cNvSpPr>
          <p:nvPr>
            <p:ph type="dt" sz="half" idx="10"/>
          </p:nvPr>
        </p:nvSpPr>
        <p:spPr>
          <a:xfrm>
            <a:off x="25683" y="6420453"/>
            <a:ext cx="990599" cy="304799"/>
          </a:xfrm>
        </p:spPr>
        <p:txBody>
          <a:bodyPr/>
          <a:lstStyle/>
          <a:p>
            <a:fld id="{465F51EA-1A63-442B-8045-B90F9569D176}" type="datetime1">
              <a:rPr lang="en-US" smtClean="0"/>
              <a:t>11/2/2022</a:t>
            </a:fld>
            <a:endParaRPr lang="en-US" dirty="0"/>
          </a:p>
        </p:txBody>
      </p:sp>
    </p:spTree>
    <p:extLst>
      <p:ext uri="{BB962C8B-B14F-4D97-AF65-F5344CB8AC3E}">
        <p14:creationId xmlns:p14="http://schemas.microsoft.com/office/powerpoint/2010/main" val="19552859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0A5D33-D55D-ECC8-0D38-93CBEBD0E983}"/>
              </a:ext>
            </a:extLst>
          </p:cNvPr>
          <p:cNvSpPr>
            <a:spLocks noGrp="1"/>
          </p:cNvSpPr>
          <p:nvPr>
            <p:ph type="title"/>
          </p:nvPr>
        </p:nvSpPr>
        <p:spPr>
          <a:xfrm>
            <a:off x="646111" y="287320"/>
            <a:ext cx="9404723" cy="644562"/>
          </a:xfrm>
        </p:spPr>
        <p:txBody>
          <a:bodyPr/>
          <a:lstStyle/>
          <a:p>
            <a:pPr algn="ctr"/>
            <a:r>
              <a:rPr lang="en-US" sz="3200" dirty="0">
                <a:latin typeface="Times New Roman" panose="02020603050405020304" pitchFamily="18" charset="0"/>
                <a:cs typeface="Times New Roman" panose="02020603050405020304" pitchFamily="18" charset="0"/>
              </a:rPr>
              <a:t>Recommendations</a:t>
            </a:r>
          </a:p>
        </p:txBody>
      </p:sp>
      <p:sp>
        <p:nvSpPr>
          <p:cNvPr id="3" name="Content Placeholder 2">
            <a:extLst>
              <a:ext uri="{FF2B5EF4-FFF2-40B4-BE49-F238E27FC236}">
                <a16:creationId xmlns:a16="http://schemas.microsoft.com/office/drawing/2014/main" id="{581D1746-4E04-B8FA-8E12-B0AFED408DAF}"/>
              </a:ext>
            </a:extLst>
          </p:cNvPr>
          <p:cNvSpPr>
            <a:spLocks noGrp="1"/>
          </p:cNvSpPr>
          <p:nvPr>
            <p:ph idx="1"/>
          </p:nvPr>
        </p:nvSpPr>
        <p:spPr>
          <a:xfrm>
            <a:off x="1103312" y="1097280"/>
            <a:ext cx="9792486" cy="5151119"/>
          </a:xfrm>
        </p:spPr>
        <p:txBody>
          <a:bodyPr>
            <a:normAutofit lnSpcReduction="10000"/>
          </a:bodyPr>
          <a:lstStyle/>
          <a:p>
            <a:pPr marL="342900" lvl="0" indent="-342900" algn="just">
              <a:lnSpc>
                <a:spcPct val="107000"/>
              </a:lnSpc>
              <a:buFont typeface="+mj-lt"/>
              <a:buAutoNum type="arabicPeriod"/>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 firm should invest in solar modules ranging from </a:t>
            </a: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40W-335W </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watt powers.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mj-lt"/>
              <a:buAutoNum type="arabicPeriod"/>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 firm should keep the stocks of </a:t>
            </a: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UTL-335W, Waaree-335W, Adani-330W, UTL-330W, Luminous-335W, Luminous-330W, Waaree-330W, Okaya-50W, UTL-50W, Waaree-40W, Waaree-50W, Waaree-75W</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specifically.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mj-lt"/>
              <a:buAutoNum type="arabicPeriod"/>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 firm should keep their stocks full specially in the months of </a:t>
            </a:r>
            <a:r>
              <a:rPr lang="en-US" sz="1800" b="1" dirty="0">
                <a:effectLst/>
                <a:latin typeface="Times New Roman" panose="02020603050405020304" pitchFamily="18" charset="0"/>
                <a:ea typeface="Calibri" panose="020F0502020204030204" pitchFamily="34" charset="0"/>
                <a:cs typeface="Times New Roman" panose="02020603050405020304" pitchFamily="18" charset="0"/>
              </a:rPr>
              <a:t>January, April, June, July, September, and October</a:t>
            </a: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mj-lt"/>
              <a:buAutoNum type="arabicPeriod"/>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 firm can plan to purchase solar modules on fix time intervals now, so that the transportation costs can be optimized.</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mj-lt"/>
              <a:buAutoNum type="arabicPeriod"/>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Cleaning the solar modules time to time is very essential for getting the high efficiency output. To promote their sales and goodwill among the customers, the firm can plan to give cleaning services for the solar modules twice a year for the first year of purchase. As it will give an edge benefit to their sales and it will increase awareness about the importance of cleaning the solar panels in the customers too.</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mj-lt"/>
              <a:buAutoNum type="arabicPeriod"/>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The firm can invest in a computer or software to keep their purchase and sales data organized and structured.</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6" name="Slide Number Placeholder 5">
            <a:extLst>
              <a:ext uri="{FF2B5EF4-FFF2-40B4-BE49-F238E27FC236}">
                <a16:creationId xmlns:a16="http://schemas.microsoft.com/office/drawing/2014/main" id="{604F9316-C268-5F32-7D6E-E2407224A803}"/>
              </a:ext>
            </a:extLst>
          </p:cNvPr>
          <p:cNvSpPr>
            <a:spLocks noGrp="1"/>
          </p:cNvSpPr>
          <p:nvPr>
            <p:ph type="sldNum" sz="quarter" idx="12"/>
          </p:nvPr>
        </p:nvSpPr>
        <p:spPr/>
        <p:txBody>
          <a:bodyPr/>
          <a:lstStyle/>
          <a:p>
            <a:fld id="{31676DA7-0C55-4A00-9B94-E2E259907E31}" type="slidenum">
              <a:rPr lang="en-US" smtClean="0"/>
              <a:t>9</a:t>
            </a:fld>
            <a:endParaRPr lang="en-US"/>
          </a:p>
        </p:txBody>
      </p:sp>
      <p:sp>
        <p:nvSpPr>
          <p:cNvPr id="7" name="Date Placeholder 6">
            <a:extLst>
              <a:ext uri="{FF2B5EF4-FFF2-40B4-BE49-F238E27FC236}">
                <a16:creationId xmlns:a16="http://schemas.microsoft.com/office/drawing/2014/main" id="{E66454C9-A050-3B76-A475-3E94CBCEE3D4}"/>
              </a:ext>
            </a:extLst>
          </p:cNvPr>
          <p:cNvSpPr>
            <a:spLocks noGrp="1"/>
          </p:cNvSpPr>
          <p:nvPr>
            <p:ph type="dt" sz="half" idx="10"/>
          </p:nvPr>
        </p:nvSpPr>
        <p:spPr>
          <a:xfrm>
            <a:off x="150811" y="6413797"/>
            <a:ext cx="990599" cy="304799"/>
          </a:xfrm>
        </p:spPr>
        <p:txBody>
          <a:bodyPr/>
          <a:lstStyle/>
          <a:p>
            <a:fld id="{54CCDA4F-4D88-48CF-970D-D86BA5001F40}" type="datetime1">
              <a:rPr lang="en-US" smtClean="0"/>
              <a:t>11/2/2022</a:t>
            </a:fld>
            <a:endParaRPr lang="en-US" dirty="0"/>
          </a:p>
        </p:txBody>
      </p:sp>
    </p:spTree>
    <p:extLst>
      <p:ext uri="{BB962C8B-B14F-4D97-AF65-F5344CB8AC3E}">
        <p14:creationId xmlns:p14="http://schemas.microsoft.com/office/powerpoint/2010/main" val="308867381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4045</TotalTime>
  <Words>1084</Words>
  <Application>Microsoft Office PowerPoint</Application>
  <PresentationFormat>Widescreen</PresentationFormat>
  <Paragraphs>238</Paragraphs>
  <Slides>10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Arial</vt:lpstr>
      <vt:lpstr>Calibri</vt:lpstr>
      <vt:lpstr>Century Gothic</vt:lpstr>
      <vt:lpstr>Times New Roman</vt:lpstr>
      <vt:lpstr>Wingdings</vt:lpstr>
      <vt:lpstr>Wingdings 3</vt:lpstr>
      <vt:lpstr>Ion</vt:lpstr>
      <vt:lpstr>BDM Capstone Project </vt:lpstr>
      <vt:lpstr>Introduction </vt:lpstr>
      <vt:lpstr>Revenue and VolumeAnalysis</vt:lpstr>
      <vt:lpstr>Quarterly and Monthly Revenue Analysis</vt:lpstr>
      <vt:lpstr>             Volume of Sales (Year wise)</vt:lpstr>
      <vt:lpstr>Pareto Analysis</vt:lpstr>
      <vt:lpstr>Correlation between Sales and Watt power </vt:lpstr>
      <vt:lpstr>Observations</vt:lpstr>
      <vt:lpstr>Recommendations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BDM Capstone Project</dc:title>
  <dc:creator>Kanika Maheshwari</dc:creator>
  <cp:lastModifiedBy>Kanika Maheshwari</cp:lastModifiedBy>
  <cp:revision>10</cp:revision>
  <dcterms:created xsi:type="dcterms:W3CDTF">2022-09-26T06:48:42Z</dcterms:created>
  <dcterms:modified xsi:type="dcterms:W3CDTF">2022-11-02T07:40:03Z</dcterms:modified>
</cp:coreProperties>
</file>